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9" r:id="rId3"/>
    <p:sldId id="260" r:id="rId4"/>
    <p:sldId id="257" r:id="rId5"/>
    <p:sldId id="287" r:id="rId6"/>
    <p:sldId id="288" r:id="rId7"/>
    <p:sldId id="268" r:id="rId8"/>
    <p:sldId id="261" r:id="rId9"/>
    <p:sldId id="277" r:id="rId10"/>
    <p:sldId id="278" r:id="rId11"/>
    <p:sldId id="279" r:id="rId12"/>
    <p:sldId id="280" r:id="rId13"/>
    <p:sldId id="258" r:id="rId14"/>
    <p:sldId id="286" r:id="rId15"/>
    <p:sldId id="290" r:id="rId16"/>
    <p:sldId id="285" r:id="rId17"/>
    <p:sldId id="292" r:id="rId18"/>
    <p:sldId id="273" r:id="rId19"/>
    <p:sldId id="293" r:id="rId20"/>
    <p:sldId id="272" r:id="rId21"/>
    <p:sldId id="276" r:id="rId22"/>
    <p:sldId id="284" r:id="rId23"/>
    <p:sldId id="283" r:id="rId24"/>
  </p:sldIdLst>
  <p:sldSz cx="12192000" cy="6858000"/>
  <p:notesSz cx="6858000" cy="9144000"/>
  <p:custDataLst>
    <p:tags r:id="rId26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 Batenburg, Paul (NL - Amsterdam)" initials="vBP(-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86"/>
    <a:srgbClr val="005F8E"/>
    <a:srgbClr val="006699"/>
    <a:srgbClr val="00537C"/>
    <a:srgbClr val="004A8A"/>
    <a:srgbClr val="336699"/>
    <a:srgbClr val="3366CC"/>
    <a:srgbClr val="009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275" autoAdjust="0"/>
    <p:restoredTop sz="88132" autoAdjust="0"/>
  </p:normalViewPr>
  <p:slideViewPr>
    <p:cSldViewPr>
      <p:cViewPr>
        <p:scale>
          <a:sx n="78" d="100"/>
          <a:sy n="78" d="100"/>
        </p:scale>
        <p:origin x="296" y="10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6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2"/>
    </p:cViewPr>
  </p:sorterViewPr>
  <p:notesViewPr>
    <p:cSldViewPr>
      <p:cViewPr varScale="1">
        <p:scale>
          <a:sx n="74" d="100"/>
          <a:sy n="74" d="100"/>
        </p:scale>
        <p:origin x="35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nsink, Lotte" userId="f2c60043-7217-4eea-9f2f-58716e015cf1" providerId="ADAL" clId="{3E550C78-C3B0-5787-B23A-7E07EF749793}"/>
    <pc:docChg chg="modSld">
      <pc:chgData name="Mensink, Lotte" userId="f2c60043-7217-4eea-9f2f-58716e015cf1" providerId="ADAL" clId="{3E550C78-C3B0-5787-B23A-7E07EF749793}" dt="2026-05-19T15:21:12.198" v="0" actId="14100"/>
      <pc:docMkLst>
        <pc:docMk/>
      </pc:docMkLst>
      <pc:sldChg chg="modSp mod">
        <pc:chgData name="Mensink, Lotte" userId="f2c60043-7217-4eea-9f2f-58716e015cf1" providerId="ADAL" clId="{3E550C78-C3B0-5787-B23A-7E07EF749793}" dt="2026-05-19T15:21:12.198" v="0" actId="14100"/>
        <pc:sldMkLst>
          <pc:docMk/>
          <pc:sldMk cId="364402312" sldId="285"/>
        </pc:sldMkLst>
        <pc:cxnChg chg="mod">
          <ac:chgData name="Mensink, Lotte" userId="f2c60043-7217-4eea-9f2f-58716e015cf1" providerId="ADAL" clId="{3E550C78-C3B0-5787-B23A-7E07EF749793}" dt="2026-05-19T15:21:12.198" v="0" actId="14100"/>
          <ac:cxnSpMkLst>
            <pc:docMk/>
            <pc:sldMk cId="364402312" sldId="285"/>
            <ac:cxnSpMk id="24" creationId="{B4D7EDC7-20AF-47EA-B5A0-B672F5EEC67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altLang="nl-NL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Click to edit Master text styles</a:t>
            </a:r>
          </a:p>
          <a:p>
            <a:pPr lvl="1"/>
            <a:r>
              <a:rPr lang="nl-NL" altLang="nl-NL"/>
              <a:t>Second level</a:t>
            </a:r>
          </a:p>
          <a:p>
            <a:pPr lvl="2"/>
            <a:r>
              <a:rPr lang="nl-NL" altLang="nl-NL"/>
              <a:t>Third level</a:t>
            </a:r>
          </a:p>
          <a:p>
            <a:pPr lvl="3"/>
            <a:r>
              <a:rPr lang="nl-NL" altLang="nl-NL"/>
              <a:t>Fourth level</a:t>
            </a:r>
          </a:p>
          <a:p>
            <a:pPr lvl="4"/>
            <a:r>
              <a:rPr lang="nl-NL" altLang="nl-NL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4FE571-F542-46DA-8222-AF48C5D30E06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6500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FE571-F542-46DA-8222-AF48C5D30E06}" type="slidenum">
              <a:rPr lang="nl-NL" altLang="nl-NL" smtClean="0"/>
              <a:pPr/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428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FE571-F542-46DA-8222-AF48C5D30E06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22394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FE571-F542-46DA-8222-AF48C5D30E06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77161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D0C8-0BDC-C352-036D-A0293E0EB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AAC5B5-E80C-6B56-8DBF-C34D124BC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431D2A-C581-EAC5-CB9E-0AD400863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FFD1C-2EE0-4B95-4C6C-85DA3C9DCE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FE571-F542-46DA-8222-AF48C5D30E06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80299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FE571-F542-46DA-8222-AF48C5D30E06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17971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A9546-5BF1-5A9B-F27D-544C3AC66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70D5DA-B2E0-B403-3747-1F4019B840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85089-9DE0-D610-ADE6-ACD4DB689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090DC-A219-825F-3506-6CE0172FE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FE571-F542-46DA-8222-AF48C5D30E06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97999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FE571-F542-46DA-8222-AF48C5D30E06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45542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B19A6-ADE2-F62A-BB8E-64E322B84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3E9B7C-45AC-143F-A7F5-7CA4D0F0C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80D06-F814-2B77-429E-394F487BE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E6EA4-905A-F163-13BF-A9778B0D3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FE571-F542-46DA-8222-AF48C5D30E06}" type="slidenum">
              <a:rPr lang="nl-NL" altLang="nl-NL" smtClean="0"/>
              <a:pPr/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06124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FE571-F542-46DA-8222-AF48C5D30E06}" type="slidenum">
              <a:rPr lang="nl-NL" altLang="nl-NL" smtClean="0"/>
              <a:pPr/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56803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FE571-F542-46DA-8222-AF48C5D30E06}" type="slidenum">
              <a:rPr lang="nl-NL" altLang="nl-NL" smtClean="0"/>
              <a:pPr/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35385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FE571-F542-46DA-8222-AF48C5D30E06}" type="slidenum">
              <a:rPr lang="nl-NL" altLang="nl-NL" smtClean="0"/>
              <a:pPr/>
              <a:t>23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10314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FE571-F542-46DA-8222-AF48C5D30E06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08449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FE571-F542-46DA-8222-AF48C5D30E06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9326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E2169-868E-70DC-188A-B665EC462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BB7B5E-10A7-0142-CF30-FFB61A960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960405-B16C-BD99-87EC-84E201CD4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E4D1B-FCB6-8101-137B-F83754ECBB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FE571-F542-46DA-8222-AF48C5D30E06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70464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FE571-F542-46DA-8222-AF48C5D30E06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21006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1B111-BE22-7564-4B1D-57C9A3D9D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C42947-E32E-2029-501C-AED00D08B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455B96-01D0-7C88-CF11-EDF97E498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Data-analyses geven zelden een direct antwoord op deze vraag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7AA01-2D2B-9DA6-AFD1-60A293D89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FE571-F542-46DA-8222-AF48C5D30E06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1950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7E754-56EE-CC34-1CE7-3310C107C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9F90E6-3AF4-A39D-AFF4-E6BB86C08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A8A92D-3FD5-DF1C-32C8-B00BACF6A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Er is een reden dat de audit praktijk niet volledig leunt op data-analyse.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63ED0-641A-92E5-8B44-04010C960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FE571-F542-46DA-8222-AF48C5D30E06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56740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88FA3-60B5-DA9F-DED9-03464A88F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EA08F7-B5C5-F0C1-4DFB-2F10FB053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03408D-6030-E176-B9D8-C7FD3019E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Er is een reden dat de audit praktijk niet volledig leunt op data-analyse.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CD5B8-31D2-8999-AF32-0A6096F5D7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FE571-F542-46DA-8222-AF48C5D30E06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46217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D2166-ABD9-0E4B-A108-93BA251EF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1275EE-C42B-757C-9F52-3B70D9F137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FC2368-09F8-2D81-7505-9A3065624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Er is een reden dat de audit praktijk niet volledig leunt op data-analyse.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F663B-D33D-01D8-17C9-B44920291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FE571-F542-46DA-8222-AF48C5D30E06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74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/>
              <a:t>28 mei 2025 - Symposium Statistical Auditing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Slide </a:t>
            </a:r>
            <a:fld id="{D042D3FD-DC00-4898-9512-E53A13745AF8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826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/>
              <a:t>28 mei 2025 - Symposium Statistical Auditing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Slide </a:t>
            </a:r>
            <a:fld id="{B043F914-7ED1-43C5-B714-813DA9A18866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9625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976785" y="341313"/>
            <a:ext cx="2880783" cy="5599112"/>
          </a:xfrm>
        </p:spPr>
        <p:txBody>
          <a:bodyPr vert="eaVert"/>
          <a:lstStyle/>
          <a:p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34434" y="341313"/>
            <a:ext cx="8439151" cy="559911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/>
              <a:t>28 mei 2025 - Symposium Statistical Auditing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Slide </a:t>
            </a:r>
            <a:fld id="{FD8365ED-713E-48F8-8C8A-508DB26A113B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0663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/>
              <a:t>28 mei 2025 - Symposium Statistical Auditing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Slide </a:t>
            </a:r>
            <a:fld id="{42BC1F3C-3BE1-4224-95DD-86E14650B8CA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4463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/>
              <a:t>28 mei 2025 - Symposium Statistical Auditing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-232389" y="6337300"/>
            <a:ext cx="1199456" cy="450850"/>
          </a:xfrm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Slide </a:t>
            </a:r>
            <a:fld id="{A00BB1C8-09D9-4D78-8D6E-C0AC0B522937}" type="slidenum">
              <a:rPr lang="nl-NL" altLang="nl-NL"/>
              <a:pPr/>
              <a:t>‹#›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95163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34434" y="1341439"/>
            <a:ext cx="5659967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1" y="1341439"/>
            <a:ext cx="5659967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/>
              <a:t>28 mei 2025 - Symposium Statistical Auditing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Slide </a:t>
            </a:r>
            <a:fld id="{22F8EC15-34F2-45A1-82B0-046061612636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796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/>
              <a:t>28 mei 2025 - Symposium Statistical Auditing 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Slide </a:t>
            </a:r>
            <a:fld id="{E093072C-5976-4347-971B-496A3DF3030A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5610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/>
              <a:t>28 mei 2025 - Symposium Statistical Auditing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Slide </a:t>
            </a:r>
            <a:fld id="{FED10405-A03F-42B0-90DA-2B01DF2038AB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5237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/>
              <a:t>28 mei 2025 - Symposium Statistical Auditing 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Slide </a:t>
            </a:r>
            <a:fld id="{C9902855-5012-4D4E-948A-026006DD93FE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4738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/>
              <a:t>28 mei 2025 - Symposium Statistical Auditing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Slide </a:t>
            </a:r>
            <a:fld id="{55DA7BDB-F752-41A0-9412-CB8D97EABBC1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6466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/>
              <a:t>28 mei 2025 - Symposium Statistical Auditing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Slide </a:t>
            </a:r>
            <a:fld id="{77DDC175-E99C-448D-9737-AABDCF5F8FBD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2868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933" y="115889"/>
            <a:ext cx="3359151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341313"/>
            <a:ext cx="1152313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altLang="nl-NL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341439"/>
            <a:ext cx="11523133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Click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edit</a:t>
            </a:r>
            <a:r>
              <a:rPr lang="nl-NL" altLang="nl-NL" dirty="0"/>
              <a:t> Master </a:t>
            </a:r>
            <a:r>
              <a:rPr lang="nl-NL" altLang="nl-NL" dirty="0" err="1"/>
              <a:t>text</a:t>
            </a:r>
            <a:r>
              <a:rPr lang="nl-NL" altLang="nl-NL" dirty="0"/>
              <a:t> </a:t>
            </a:r>
            <a:r>
              <a:rPr lang="nl-NL" altLang="nl-NL" dirty="0" err="1"/>
              <a:t>styles</a:t>
            </a:r>
            <a:endParaRPr lang="nl-NL" altLang="nl-NL" dirty="0"/>
          </a:p>
          <a:p>
            <a:pPr lvl="1"/>
            <a:r>
              <a:rPr lang="nl-NL" altLang="nl-NL" dirty="0"/>
              <a:t>Second level</a:t>
            </a:r>
          </a:p>
          <a:p>
            <a:pPr lvl="2"/>
            <a:r>
              <a:rPr lang="nl-NL" altLang="nl-NL" dirty="0" err="1"/>
              <a:t>Third</a:t>
            </a:r>
            <a:r>
              <a:rPr lang="nl-NL" altLang="nl-NL" dirty="0"/>
              <a:t> level</a:t>
            </a:r>
          </a:p>
          <a:p>
            <a:pPr lvl="3"/>
            <a:r>
              <a:rPr lang="nl-NL" altLang="nl-NL" dirty="0" err="1"/>
              <a:t>Fourth</a:t>
            </a:r>
            <a:r>
              <a:rPr lang="nl-NL" altLang="nl-NL" dirty="0"/>
              <a:t> level</a:t>
            </a:r>
          </a:p>
          <a:p>
            <a:pPr lvl="4"/>
            <a:r>
              <a:rPr lang="nl-NL" altLang="nl-NL" dirty="0"/>
              <a:t>Limperg Instituut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07533" y="6396039"/>
            <a:ext cx="592666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F8E"/>
                </a:solidFill>
              </a:defRPr>
            </a:lvl1pPr>
          </a:lstStyle>
          <a:p>
            <a:r>
              <a:rPr lang="nl-NL" altLang="nl-NL" dirty="0"/>
              <a:t>28 mei 2025 - Symposium Statistical Auditing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302683" y="6407150"/>
            <a:ext cx="1295401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i="1">
                <a:solidFill>
                  <a:srgbClr val="005F8E"/>
                </a:solidFill>
              </a:defRPr>
            </a:lvl1pPr>
          </a:lstStyle>
          <a:p>
            <a:r>
              <a:rPr lang="nl-NL" altLang="nl-NL"/>
              <a:t>Slide </a:t>
            </a:r>
            <a:fld id="{22F05993-5E92-4B6E-8C94-5FDC6D577850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1" y="6237288"/>
            <a:ext cx="10513484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1136651" y="6237288"/>
            <a:ext cx="0" cy="633412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6864351" y="6237288"/>
            <a:ext cx="0" cy="633412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037" name="Picture 13" descr="limperg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3" y="0"/>
            <a:ext cx="719667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0" y="1"/>
            <a:ext cx="11472333" cy="207963"/>
          </a:xfrm>
          <a:prstGeom prst="rect">
            <a:avLst/>
          </a:prstGeom>
          <a:solidFill>
            <a:srgbClr val="004A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196850"/>
            <a:ext cx="12192000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10416480" y="6237288"/>
            <a:ext cx="1441087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94A4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94A4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94A4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94A4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94A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94A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94A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94A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94A4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4A8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4A8A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4A8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4A8A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A8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A8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A8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A8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A8A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b-online.nl/articles.php?id=12416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b-online.nl/article/78836/list/18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preprints/osf/h3bfr_v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icalauditing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Hoe data-analyse en steekproeven elkaar versterken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Lotte Mensink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127448" y="6396039"/>
            <a:ext cx="5760640" cy="333375"/>
          </a:xfrm>
        </p:spPr>
        <p:txBody>
          <a:bodyPr/>
          <a:lstStyle/>
          <a:p>
            <a:r>
              <a:rPr lang="nl-NL" altLang="nl-NL" dirty="0"/>
              <a:t>20 mei 2026 – Symposium Statistical Auditing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 dirty="0"/>
              <a:t>Slide </a:t>
            </a:r>
            <a:fld id="{D042D3FD-DC00-4898-9512-E53A13745AF8}" type="slidenum">
              <a:rPr lang="nl-NL" altLang="nl-NL" smtClean="0"/>
              <a:pPr/>
              <a:t>1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04567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7A03F-C2F3-543E-D4A8-703094A36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4DF94-79C1-24AC-C45C-C57386BF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17" y="1224520"/>
            <a:ext cx="11523133" cy="927100"/>
          </a:xfrm>
        </p:spPr>
        <p:txBody>
          <a:bodyPr/>
          <a:lstStyle/>
          <a:p>
            <a:r>
              <a:rPr lang="en-GB" sz="4000" dirty="0"/>
              <a:t>Een </a:t>
            </a:r>
            <a:r>
              <a:rPr lang="en-GB" sz="4000" dirty="0" err="1"/>
              <a:t>goed</a:t>
            </a:r>
            <a:r>
              <a:rPr lang="en-GB" sz="4000" dirty="0"/>
              <a:t> model </a:t>
            </a:r>
            <a:r>
              <a:rPr lang="en-GB" sz="4000" dirty="0" err="1"/>
              <a:t>probeert</a:t>
            </a:r>
            <a:r>
              <a:rPr lang="en-GB" sz="4000" dirty="0"/>
              <a:t> de </a:t>
            </a:r>
            <a:r>
              <a:rPr lang="en-GB" sz="4000" dirty="0" err="1"/>
              <a:t>complexiteit</a:t>
            </a:r>
            <a:r>
              <a:rPr lang="en-GB" sz="4000" dirty="0"/>
              <a:t> van de </a:t>
            </a:r>
            <a:r>
              <a:rPr lang="en-GB" sz="4000" dirty="0" err="1"/>
              <a:t>werkelijkheid</a:t>
            </a:r>
            <a:r>
              <a:rPr lang="en-GB" sz="4000" dirty="0"/>
              <a:t> zo </a:t>
            </a:r>
            <a:r>
              <a:rPr lang="en-GB" sz="4000" dirty="0" err="1"/>
              <a:t>goed</a:t>
            </a:r>
            <a:r>
              <a:rPr lang="en-GB" sz="4000" dirty="0"/>
              <a:t> </a:t>
            </a:r>
            <a:r>
              <a:rPr lang="en-GB" sz="4000" dirty="0" err="1"/>
              <a:t>mogelijk</a:t>
            </a:r>
            <a:r>
              <a:rPr lang="en-GB" sz="4000" dirty="0"/>
              <a:t> </a:t>
            </a:r>
            <a:r>
              <a:rPr lang="en-GB" sz="4000" dirty="0" err="1"/>
              <a:t>te</a:t>
            </a:r>
            <a:r>
              <a:rPr lang="en-GB" sz="4000" dirty="0"/>
              <a:t> </a:t>
            </a:r>
            <a:r>
              <a:rPr lang="en-GB" sz="4000" dirty="0" err="1"/>
              <a:t>benaderen</a:t>
            </a:r>
            <a:endParaRPr lang="en-GB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57969D-3DA3-B7C2-2327-F81B69BE1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1691804"/>
            <a:ext cx="11523133" cy="424862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08FBA3B-3B96-6509-6426-9B907649B3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dirty="0"/>
              <a:t>20 mei 2026 - Symposium Statistical Auditing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670926-6317-C001-C045-7E8228B68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/>
              <a:t>Slide </a:t>
            </a:r>
            <a:fld id="{42BC1F3C-3BE1-4224-95DD-86E14650B8CA}" type="slidenum">
              <a:rPr lang="nl-NL" altLang="nl-NL" smtClean="0"/>
              <a:pPr/>
              <a:t>10</a:t>
            </a:fld>
            <a:endParaRPr lang="nl-NL" altLang="nl-NL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C5776E-8D63-0926-A216-62C7F3238C29}"/>
              </a:ext>
            </a:extLst>
          </p:cNvPr>
          <p:cNvSpPr txBox="1">
            <a:spLocks/>
          </p:cNvSpPr>
          <p:nvPr/>
        </p:nvSpPr>
        <p:spPr bwMode="auto">
          <a:xfrm>
            <a:off x="334435" y="1341439"/>
            <a:ext cx="7633774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A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4A8A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A8A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A8A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9pPr>
          </a:lstStyle>
          <a:p>
            <a:endParaRPr lang="en-NL" kern="0" dirty="0"/>
          </a:p>
          <a:p>
            <a:pPr marL="0" indent="0">
              <a:buFontTx/>
              <a:buNone/>
            </a:pPr>
            <a:endParaRPr lang="en-NL" sz="2400" kern="0" dirty="0"/>
          </a:p>
          <a:p>
            <a:pPr marL="0" indent="0">
              <a:buFontTx/>
              <a:buNone/>
            </a:pPr>
            <a:endParaRPr lang="en-NL" sz="2800" kern="0" dirty="0"/>
          </a:p>
          <a:p>
            <a:pPr marL="0" indent="0">
              <a:buFontTx/>
              <a:buNone/>
            </a:pPr>
            <a:r>
              <a:rPr lang="en-NL" sz="2400" kern="0" dirty="0"/>
              <a:t>In plaats van alleen </a:t>
            </a:r>
            <a:r>
              <a:rPr lang="en-NL" sz="2400" i="1" kern="0" dirty="0"/>
              <a:t>n</a:t>
            </a:r>
            <a:r>
              <a:rPr lang="en-NL" sz="2400" kern="0" dirty="0"/>
              <a:t> en </a:t>
            </a:r>
            <a:r>
              <a:rPr lang="en-NL" sz="2400" i="1" kern="0" dirty="0"/>
              <a:t>k, </a:t>
            </a:r>
            <a:r>
              <a:rPr lang="en-NL" sz="2400" kern="0" dirty="0"/>
              <a:t>de context meenemen in de modelstructuur. </a:t>
            </a:r>
          </a:p>
          <a:p>
            <a:pPr marL="0" indent="0">
              <a:buFontTx/>
              <a:buNone/>
            </a:pPr>
            <a:endParaRPr lang="en-NL" sz="2400" kern="0" dirty="0"/>
          </a:p>
          <a:p>
            <a:pPr marL="0" indent="0">
              <a:buFontTx/>
              <a:buNone/>
            </a:pPr>
            <a:r>
              <a:rPr lang="en-NL" sz="2400" kern="0" dirty="0"/>
              <a:t>Er is vaak veel meer informatie beschikbaar die we in het model kunnen stoppen: </a:t>
            </a:r>
          </a:p>
          <a:p>
            <a:r>
              <a:rPr lang="en-NL" sz="2400" kern="0" dirty="0"/>
              <a:t>Integraal beschikbare data</a:t>
            </a:r>
          </a:p>
          <a:p>
            <a:r>
              <a:rPr lang="en-NL" sz="2400" kern="0" dirty="0"/>
              <a:t>Populatiestructuur</a:t>
            </a:r>
          </a:p>
        </p:txBody>
      </p:sp>
      <p:pic>
        <p:nvPicPr>
          <p:cNvPr id="9" name="Picture 8" descr="All models are wrong, but some are useful — George Box quote -  Sketchplanations">
            <a:extLst>
              <a:ext uri="{FF2B5EF4-FFF2-40B4-BE49-F238E27FC236}">
                <a16:creationId xmlns:a16="http://schemas.microsoft.com/office/drawing/2014/main" id="{E9E4B185-B64D-C887-C8D3-F6750B50F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279" y="2487018"/>
            <a:ext cx="3661217" cy="366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4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4450D-6FBC-E60F-A16C-CA2426317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925C57-D99B-05E2-ADAA-2AFBE2FF2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17" y="1224520"/>
            <a:ext cx="11523133" cy="927100"/>
          </a:xfrm>
        </p:spPr>
        <p:txBody>
          <a:bodyPr/>
          <a:lstStyle/>
          <a:p>
            <a:r>
              <a:rPr lang="en-GB" sz="4000" dirty="0"/>
              <a:t>Een </a:t>
            </a:r>
            <a:r>
              <a:rPr lang="en-GB" sz="4000" dirty="0" err="1"/>
              <a:t>goed</a:t>
            </a:r>
            <a:r>
              <a:rPr lang="en-GB" sz="4000" dirty="0"/>
              <a:t> model </a:t>
            </a:r>
            <a:r>
              <a:rPr lang="en-GB" sz="4000" dirty="0" err="1"/>
              <a:t>combineert</a:t>
            </a:r>
            <a:r>
              <a:rPr lang="en-GB" sz="4000" dirty="0"/>
              <a:t> </a:t>
            </a:r>
            <a:r>
              <a:rPr lang="en-GB" sz="4000" dirty="0" err="1"/>
              <a:t>observaties</a:t>
            </a:r>
            <a:r>
              <a:rPr lang="en-GB" sz="4000" dirty="0"/>
              <a:t> met alle </a:t>
            </a:r>
            <a:r>
              <a:rPr lang="en-GB" sz="4000" dirty="0" err="1"/>
              <a:t>beschikbare</a:t>
            </a:r>
            <a:r>
              <a:rPr lang="en-GB" sz="4000" dirty="0"/>
              <a:t> </a:t>
            </a:r>
            <a:r>
              <a:rPr lang="en-GB" sz="4000" dirty="0" err="1"/>
              <a:t>voorkennis</a:t>
            </a:r>
            <a:endParaRPr lang="en-GB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D1B715-3B3F-961A-3F6B-CCF336AAC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1691804"/>
            <a:ext cx="11523133" cy="424862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3F917A3-4BAF-221F-160C-DF47BF085B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dirty="0"/>
              <a:t>20 mei 2026 - Symposium Statistical Auditing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884DF59-9C9D-50CF-2FBB-E108A7511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/>
              <a:t>Slide </a:t>
            </a:r>
            <a:fld id="{42BC1F3C-3BE1-4224-95DD-86E14650B8CA}" type="slidenum">
              <a:rPr lang="nl-NL" altLang="nl-NL" smtClean="0"/>
              <a:pPr/>
              <a:t>11</a:t>
            </a:fld>
            <a:endParaRPr lang="nl-NL" alt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CF439D-94C1-2C83-CDB7-B97D9842EC22}"/>
              </a:ext>
            </a:extLst>
          </p:cNvPr>
          <p:cNvSpPr txBox="1">
            <a:spLocks/>
          </p:cNvSpPr>
          <p:nvPr/>
        </p:nvSpPr>
        <p:spPr bwMode="auto">
          <a:xfrm>
            <a:off x="323850" y="1516621"/>
            <a:ext cx="11523133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A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4A8A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A8A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A8A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9pPr>
          </a:lstStyle>
          <a:p>
            <a:endParaRPr lang="en-NL" kern="0" dirty="0"/>
          </a:p>
          <a:p>
            <a:pPr marL="0" indent="0">
              <a:buFontTx/>
              <a:buNone/>
            </a:pPr>
            <a:endParaRPr lang="en-NL" kern="0" dirty="0"/>
          </a:p>
          <a:p>
            <a:pPr marL="0" indent="0">
              <a:buFontTx/>
              <a:buNone/>
            </a:pPr>
            <a:r>
              <a:rPr lang="en-NL" sz="2800" kern="0" dirty="0"/>
              <a:t>Er is veel relevante informatie beschikbaar:</a:t>
            </a:r>
            <a:endParaRPr lang="en-GB" sz="2800" kern="0" dirty="0"/>
          </a:p>
          <a:p>
            <a:r>
              <a:rPr lang="en-GB" sz="2400" kern="0" dirty="0"/>
              <a:t>Risico-</a:t>
            </a:r>
            <a:r>
              <a:rPr lang="en-GB" sz="2400" kern="0" dirty="0" err="1"/>
              <a:t>inschatting</a:t>
            </a:r>
            <a:r>
              <a:rPr lang="en-GB" sz="2400" kern="0" dirty="0"/>
              <a:t> (</a:t>
            </a:r>
            <a:r>
              <a:rPr lang="en-GB" sz="2400" kern="0" dirty="0" err="1"/>
              <a:t>auditrisicomodel</a:t>
            </a:r>
            <a:r>
              <a:rPr lang="en-GB" sz="2400" kern="0" dirty="0"/>
              <a:t>)</a:t>
            </a:r>
          </a:p>
          <a:p>
            <a:r>
              <a:rPr lang="en-GB" sz="2400" kern="0" dirty="0"/>
              <a:t>Benchmark-analyse</a:t>
            </a:r>
          </a:p>
          <a:p>
            <a:r>
              <a:rPr lang="en-GB" sz="2400" kern="0" dirty="0"/>
              <a:t>ML-</a:t>
            </a:r>
            <a:r>
              <a:rPr lang="en-GB" sz="2400" kern="0" dirty="0" err="1"/>
              <a:t>uitkomsten</a:t>
            </a:r>
            <a:endParaRPr lang="en-GB" sz="2400" kern="0" dirty="0"/>
          </a:p>
          <a:p>
            <a:r>
              <a:rPr lang="en-GB" sz="2400" kern="0" dirty="0" err="1"/>
              <a:t>Historische</a:t>
            </a:r>
            <a:r>
              <a:rPr lang="en-GB" sz="2400" kern="0" dirty="0"/>
              <a:t> data</a:t>
            </a:r>
          </a:p>
          <a:p>
            <a:r>
              <a:rPr lang="en-GB" sz="2400" kern="0" dirty="0" err="1"/>
              <a:t>Expertkennis</a:t>
            </a:r>
            <a:endParaRPr lang="en-GB" sz="2400" kern="0" dirty="0"/>
          </a:p>
          <a:p>
            <a:pPr marL="0" indent="0">
              <a:buNone/>
            </a:pPr>
            <a:endParaRPr lang="en-GB" sz="2000" kern="0" dirty="0"/>
          </a:p>
          <a:p>
            <a:pPr marL="0" indent="0">
              <a:buFontTx/>
              <a:buNone/>
            </a:pPr>
            <a:r>
              <a:rPr lang="en-NL" sz="2800" kern="0" dirty="0"/>
              <a:t>Dit kan allemaal worden meegenomen in het model.</a:t>
            </a:r>
          </a:p>
        </p:txBody>
      </p:sp>
    </p:spTree>
    <p:extLst>
      <p:ext uri="{BB962C8B-B14F-4D97-AF65-F5344CB8AC3E}">
        <p14:creationId xmlns:p14="http://schemas.microsoft.com/office/powerpoint/2010/main" val="40676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A850F-7E6B-D39A-D460-29B8339E2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338F2-683F-37A4-DE30-D2458F221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17" y="1224520"/>
            <a:ext cx="11523133" cy="927100"/>
          </a:xfrm>
        </p:spPr>
        <p:txBody>
          <a:bodyPr/>
          <a:lstStyle/>
          <a:p>
            <a:r>
              <a:rPr lang="en-GB" dirty="0"/>
              <a:t>Hoe </a:t>
            </a:r>
            <a:r>
              <a:rPr lang="en-GB" dirty="0" err="1"/>
              <a:t>bouwen</a:t>
            </a:r>
            <a:r>
              <a:rPr lang="en-GB" dirty="0"/>
              <a:t> we </a:t>
            </a:r>
            <a:r>
              <a:rPr lang="en-GB" dirty="0" err="1"/>
              <a:t>zo’n</a:t>
            </a:r>
            <a:r>
              <a:rPr lang="en-GB" dirty="0"/>
              <a:t> model? </a:t>
            </a:r>
            <a:br>
              <a:rPr lang="en-GB" dirty="0"/>
            </a:br>
            <a:r>
              <a:rPr lang="en-GB" dirty="0" err="1"/>
              <a:t>Bayesiaans</a:t>
            </a:r>
            <a:r>
              <a:rPr lang="en-GB" dirty="0"/>
              <a:t> </a:t>
            </a:r>
            <a:r>
              <a:rPr lang="en-GB" dirty="0" err="1"/>
              <a:t>modelleren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08DA64-F05D-8AF8-2A42-6DB1361BB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1691804"/>
            <a:ext cx="11523133" cy="424862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F7C716C-9039-A065-B96B-013C023063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dirty="0"/>
              <a:t>20 mei 2026 - Symposium Statistical Auditing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D481D68-7EC0-FA4D-494A-EF96386AC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/>
              <a:t>Slide </a:t>
            </a:r>
            <a:fld id="{42BC1F3C-3BE1-4224-95DD-86E14650B8CA}" type="slidenum">
              <a:rPr lang="nl-NL" altLang="nl-NL" smtClean="0"/>
              <a:pPr/>
              <a:t>12</a:t>
            </a:fld>
            <a:endParaRPr lang="nl-NL" altLang="nl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BF1DF1-2A12-9E5C-D591-E5E04A96543E}"/>
              </a:ext>
            </a:extLst>
          </p:cNvPr>
          <p:cNvSpPr txBox="1">
            <a:spLocks/>
          </p:cNvSpPr>
          <p:nvPr/>
        </p:nvSpPr>
        <p:spPr bwMode="auto">
          <a:xfrm>
            <a:off x="486834" y="1493839"/>
            <a:ext cx="11523133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A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4A8A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A8A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A8A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NL" kern="0" dirty="0"/>
          </a:p>
          <a:p>
            <a:pPr marL="0" indent="0">
              <a:buFontTx/>
              <a:buNone/>
            </a:pPr>
            <a:endParaRPr lang="en-NL" sz="2800" kern="0" dirty="0"/>
          </a:p>
          <a:p>
            <a:pPr marL="0" indent="0">
              <a:buFontTx/>
              <a:buNone/>
            </a:pPr>
            <a:r>
              <a:rPr lang="en-NL" sz="2800" kern="0" dirty="0"/>
              <a:t>Manier om kennis te updaten</a:t>
            </a:r>
          </a:p>
          <a:p>
            <a:pPr marL="0" indent="0">
              <a:buFontTx/>
              <a:buNone/>
            </a:pPr>
            <a:endParaRPr lang="en-NL" sz="2800" kern="0" dirty="0"/>
          </a:p>
          <a:p>
            <a:pPr marL="0" indent="0">
              <a:buNone/>
            </a:pPr>
            <a:r>
              <a:rPr lang="en-NL" sz="2800" kern="0" dirty="0"/>
              <a:t>        voorkennis + informatie uit de data = geüpdate kennis</a:t>
            </a:r>
          </a:p>
          <a:p>
            <a:pPr marL="0" indent="0">
              <a:buFontTx/>
              <a:buNone/>
            </a:pPr>
            <a:r>
              <a:rPr lang="en-NL" sz="2800" kern="0" dirty="0"/>
              <a:t>			        (prior + likelihood = posterior)</a:t>
            </a:r>
          </a:p>
          <a:p>
            <a:pPr marL="0" indent="0">
              <a:buFontTx/>
              <a:buNone/>
            </a:pPr>
            <a:endParaRPr lang="en-NL" sz="2800" kern="0" dirty="0"/>
          </a:p>
          <a:p>
            <a:pPr marL="0" indent="0">
              <a:buNone/>
            </a:pPr>
            <a:r>
              <a:rPr lang="en-NL" sz="2800" kern="0" dirty="0"/>
              <a:t>De posterior geeft precies wat de auditor wil weten: wat is de kans dat er een materiële afwijking zit in de populatie? </a:t>
            </a:r>
          </a:p>
          <a:p>
            <a:pPr marL="0" indent="0">
              <a:buNone/>
            </a:pPr>
            <a:endParaRPr lang="en-NL" sz="2800" kern="0" dirty="0"/>
          </a:p>
          <a:p>
            <a:pPr marL="0" indent="0">
              <a:buNone/>
            </a:pP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868669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B2092-D1AC-9830-BADE-AFFA4213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17" y="1124744"/>
            <a:ext cx="11523133" cy="927100"/>
          </a:xfrm>
        </p:spPr>
        <p:txBody>
          <a:bodyPr/>
          <a:lstStyle/>
          <a:p>
            <a:r>
              <a:rPr lang="en-NL" sz="4000" dirty="0"/>
              <a:t>Bayesiaans modelleren faciliteert combinatie van data-analyse en steekproeven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179F1-115E-F790-C4E3-E5E2CD423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689" y="669365"/>
            <a:ext cx="4105381" cy="2250424"/>
          </a:xfrm>
        </p:spPr>
        <p:txBody>
          <a:bodyPr/>
          <a:lstStyle/>
          <a:p>
            <a:endParaRPr lang="en-NL" dirty="0"/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endParaRPr lang="en-NL" sz="2800" dirty="0"/>
          </a:p>
          <a:p>
            <a:pPr marL="0" indent="0" algn="ctr">
              <a:buNone/>
            </a:pPr>
            <a:r>
              <a:rPr lang="en-NL" sz="2800" dirty="0"/>
              <a:t>Heden</a:t>
            </a:r>
          </a:p>
          <a:p>
            <a:pPr marL="0" indent="0" algn="ctr">
              <a:buNone/>
            </a:pPr>
            <a:endParaRPr lang="en-NL" sz="2800" dirty="0"/>
          </a:p>
          <a:p>
            <a:pPr marL="0" indent="0" algn="ctr">
              <a:buNone/>
            </a:pPr>
            <a:endParaRPr lang="en-NL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47149-26BB-19D8-58C2-6A6C11E0C6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dirty="0"/>
              <a:t>20 mei 2026 - Symposium Statistical Auditing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C2419-5B51-3BAD-68AB-4D50E21D58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/>
              <a:t>Slide </a:t>
            </a:r>
            <a:fld id="{42BC1F3C-3BE1-4224-95DD-86E14650B8CA}" type="slidenum">
              <a:rPr lang="nl-NL" altLang="nl-NL" smtClean="0"/>
              <a:pPr/>
              <a:t>13</a:t>
            </a:fld>
            <a:endParaRPr lang="nl-NL" altLang="nl-NL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F42DF8-BC2D-6499-2595-C442EBEDB0C0}"/>
              </a:ext>
            </a:extLst>
          </p:cNvPr>
          <p:cNvSpPr txBox="1">
            <a:spLocks/>
          </p:cNvSpPr>
          <p:nvPr/>
        </p:nvSpPr>
        <p:spPr bwMode="auto">
          <a:xfrm>
            <a:off x="7763230" y="669365"/>
            <a:ext cx="4105381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A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4A8A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A8A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A8A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9pPr>
          </a:lstStyle>
          <a:p>
            <a:endParaRPr lang="en-NL" kern="0" dirty="0"/>
          </a:p>
          <a:p>
            <a:pPr marL="0" indent="0">
              <a:buFontTx/>
              <a:buNone/>
            </a:pPr>
            <a:endParaRPr lang="en-NL" kern="0" dirty="0"/>
          </a:p>
          <a:p>
            <a:pPr marL="0" indent="0">
              <a:buFontTx/>
              <a:buNone/>
            </a:pPr>
            <a:endParaRPr lang="en-NL" sz="2800" kern="0" dirty="0"/>
          </a:p>
          <a:p>
            <a:pPr marL="0" indent="0" algn="ctr">
              <a:buNone/>
            </a:pPr>
            <a:r>
              <a:rPr lang="en-NL" sz="2800" dirty="0"/>
              <a:t>Toekomst 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5409B86-E3FD-5937-0B60-91E30FD203F8}"/>
              </a:ext>
            </a:extLst>
          </p:cNvPr>
          <p:cNvSpPr/>
          <p:nvPr/>
        </p:nvSpPr>
        <p:spPr>
          <a:xfrm>
            <a:off x="5015880" y="3426954"/>
            <a:ext cx="1944216" cy="4279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F9E44E-D3DC-E484-1274-2248AD3502B6}"/>
              </a:ext>
            </a:extLst>
          </p:cNvPr>
          <p:cNvSpPr txBox="1">
            <a:spLocks/>
          </p:cNvSpPr>
          <p:nvPr/>
        </p:nvSpPr>
        <p:spPr bwMode="auto">
          <a:xfrm>
            <a:off x="4655840" y="3789040"/>
            <a:ext cx="262875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A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4A8A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A8A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A8A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NL" sz="2400" kern="0" dirty="0"/>
              <a:t>Bayesiaans modelleren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E59514-8E4E-4D10-5B12-E41479F63F2A}"/>
              </a:ext>
            </a:extLst>
          </p:cNvPr>
          <p:cNvCxnSpPr/>
          <p:nvPr/>
        </p:nvCxnSpPr>
        <p:spPr>
          <a:xfrm>
            <a:off x="1208749" y="3123278"/>
            <a:ext cx="0" cy="2520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4A0059-DDB8-01CD-ED06-4AA918625267}"/>
              </a:ext>
            </a:extLst>
          </p:cNvPr>
          <p:cNvCxnSpPr/>
          <p:nvPr/>
        </p:nvCxnSpPr>
        <p:spPr>
          <a:xfrm>
            <a:off x="1208749" y="5643558"/>
            <a:ext cx="2880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CDBCCE2-4A43-2848-B653-3256194A95EB}"/>
              </a:ext>
            </a:extLst>
          </p:cNvPr>
          <p:cNvSpPr txBox="1"/>
          <p:nvPr/>
        </p:nvSpPr>
        <p:spPr>
          <a:xfrm rot="16200000">
            <a:off x="289040" y="4150638"/>
            <a:ext cx="13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4A8A"/>
                </a:solidFill>
              </a:rPr>
              <a:t>Voorkennis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6E0D0E-2D0F-57FC-AC52-EB68322AB427}"/>
              </a:ext>
            </a:extLst>
          </p:cNvPr>
          <p:cNvSpPr txBox="1"/>
          <p:nvPr/>
        </p:nvSpPr>
        <p:spPr>
          <a:xfrm>
            <a:off x="1761486" y="572396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4A8A"/>
                </a:solidFill>
              </a:rPr>
              <a:t>Modelstructuur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B5997E-5F1D-9219-207D-89F724D0C469}"/>
              </a:ext>
            </a:extLst>
          </p:cNvPr>
          <p:cNvCxnSpPr/>
          <p:nvPr/>
        </p:nvCxnSpPr>
        <p:spPr>
          <a:xfrm>
            <a:off x="8337541" y="3068960"/>
            <a:ext cx="0" cy="2520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77E82C-FE58-53E8-BB86-9E04456ACA31}"/>
              </a:ext>
            </a:extLst>
          </p:cNvPr>
          <p:cNvCxnSpPr/>
          <p:nvPr/>
        </p:nvCxnSpPr>
        <p:spPr>
          <a:xfrm>
            <a:off x="8337541" y="5589240"/>
            <a:ext cx="2880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C1131D7-E0D0-43AE-0A6F-00BC28B91053}"/>
              </a:ext>
            </a:extLst>
          </p:cNvPr>
          <p:cNvSpPr txBox="1"/>
          <p:nvPr/>
        </p:nvSpPr>
        <p:spPr>
          <a:xfrm rot="16200000">
            <a:off x="7417832" y="4096320"/>
            <a:ext cx="13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4A8A"/>
                </a:solidFill>
              </a:rPr>
              <a:t>Voorkennis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F1D0ED-E09C-D861-D320-9680B42611C4}"/>
              </a:ext>
            </a:extLst>
          </p:cNvPr>
          <p:cNvSpPr txBox="1"/>
          <p:nvPr/>
        </p:nvSpPr>
        <p:spPr>
          <a:xfrm>
            <a:off x="8890278" y="566964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4A8A"/>
                </a:solidFill>
              </a:rPr>
              <a:t>Modelstructuur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4AED388-1DFD-ED56-2FD8-A6A36D0E3A97}"/>
              </a:ext>
            </a:extLst>
          </p:cNvPr>
          <p:cNvSpPr/>
          <p:nvPr/>
        </p:nvSpPr>
        <p:spPr>
          <a:xfrm flipH="1">
            <a:off x="1305344" y="5440069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49C512-3C2D-330F-CAE1-356A6E6CDAAF}"/>
              </a:ext>
            </a:extLst>
          </p:cNvPr>
          <p:cNvCxnSpPr>
            <a:cxnSpLocks/>
          </p:cNvCxnSpPr>
          <p:nvPr/>
        </p:nvCxnSpPr>
        <p:spPr>
          <a:xfrm flipV="1">
            <a:off x="9201251" y="4005064"/>
            <a:ext cx="999205" cy="938957"/>
          </a:xfrm>
          <a:prstGeom prst="straightConnector1">
            <a:avLst/>
          </a:prstGeom>
          <a:ln>
            <a:solidFill>
              <a:srgbClr val="33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A10D86D-C5B4-9361-6437-D66F5C39C5D1}"/>
              </a:ext>
            </a:extLst>
          </p:cNvPr>
          <p:cNvSpPr/>
          <p:nvPr/>
        </p:nvSpPr>
        <p:spPr>
          <a:xfrm flipH="1">
            <a:off x="10666397" y="342900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9578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4566A-70CC-6D86-3567-429CA79E8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87FE-AF56-A334-C69E-B5681C38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35" y="1158859"/>
            <a:ext cx="11523133" cy="927100"/>
          </a:xfrm>
        </p:spPr>
        <p:txBody>
          <a:bodyPr/>
          <a:lstStyle/>
          <a:p>
            <a:r>
              <a:rPr lang="en-NL" sz="4000" dirty="0"/>
              <a:t>Voorbeeld 1: model met voorkennis uit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69D26-170D-F5D1-31F1-9CF259E45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  <a:p>
            <a:pPr marL="0" indent="0">
              <a:buNone/>
            </a:pPr>
            <a:endParaRPr lang="en-NL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01EA1-7892-F1FE-3BAB-B9DE33BA49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dirty="0"/>
              <a:t>20 mei 2026 - Symposium Statistical Auditing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464BE-7088-6C10-54AF-C0D0CBDF69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/>
              <a:t>Slide </a:t>
            </a:r>
            <a:fld id="{42BC1F3C-3BE1-4224-95DD-86E14650B8CA}" type="slidenum">
              <a:rPr lang="nl-NL" altLang="nl-NL" smtClean="0"/>
              <a:pPr/>
              <a:t>14</a:t>
            </a:fld>
            <a:endParaRPr lang="nl-NL" alt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94EDA4-BAFE-D619-1EC8-7B79661EAEC7}"/>
              </a:ext>
            </a:extLst>
          </p:cNvPr>
          <p:cNvSpPr txBox="1">
            <a:spLocks/>
          </p:cNvSpPr>
          <p:nvPr/>
        </p:nvSpPr>
        <p:spPr bwMode="auto">
          <a:xfrm>
            <a:off x="467083" y="425175"/>
            <a:ext cx="7409364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A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4A8A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A8A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A8A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9pPr>
          </a:lstStyle>
          <a:p>
            <a:endParaRPr lang="en-NL" kern="0" dirty="0"/>
          </a:p>
          <a:p>
            <a:pPr marL="0" indent="0">
              <a:buNone/>
            </a:pPr>
            <a:endParaRPr lang="en-GB" sz="2800" kern="0" dirty="0"/>
          </a:p>
          <a:p>
            <a:pPr marL="0" indent="0">
              <a:buNone/>
            </a:pPr>
            <a:endParaRPr lang="en-GB" sz="2800" kern="0" dirty="0"/>
          </a:p>
          <a:p>
            <a:pPr marL="0" indent="0">
              <a:buNone/>
            </a:pPr>
            <a:r>
              <a:rPr lang="en-GB" sz="2400" kern="0" dirty="0"/>
              <a:t>Model </a:t>
            </a:r>
            <a:r>
              <a:rPr lang="en-GB" sz="2400" kern="0" dirty="0" err="1"/>
              <a:t>uit</a:t>
            </a:r>
            <a:r>
              <a:rPr lang="en-GB" sz="2400" kern="0" dirty="0"/>
              <a:t> </a:t>
            </a:r>
            <a:r>
              <a:rPr lang="en-GB" sz="2400" kern="0" dirty="0">
                <a:hlinkClick r:id="rId3"/>
              </a:rPr>
              <a:t>Derks et al. (2024)</a:t>
            </a:r>
            <a:endParaRPr lang="en-GB" sz="2400" kern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E39050-5A1C-98E3-5D88-C94D2D5ECA92}"/>
              </a:ext>
            </a:extLst>
          </p:cNvPr>
          <p:cNvCxnSpPr/>
          <p:nvPr/>
        </p:nvCxnSpPr>
        <p:spPr>
          <a:xfrm>
            <a:off x="8553565" y="3068960"/>
            <a:ext cx="0" cy="2520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DC49CC-6DD5-FCF7-2F7D-375C60C1EE91}"/>
              </a:ext>
            </a:extLst>
          </p:cNvPr>
          <p:cNvCxnSpPr/>
          <p:nvPr/>
        </p:nvCxnSpPr>
        <p:spPr>
          <a:xfrm>
            <a:off x="8553565" y="5589240"/>
            <a:ext cx="2880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D5EE369-E570-A094-F520-594DB8BB5D1E}"/>
              </a:ext>
            </a:extLst>
          </p:cNvPr>
          <p:cNvSpPr txBox="1"/>
          <p:nvPr/>
        </p:nvSpPr>
        <p:spPr>
          <a:xfrm rot="16200000">
            <a:off x="7633856" y="4096320"/>
            <a:ext cx="13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4A8A"/>
                </a:solidFill>
              </a:rPr>
              <a:t>Voorkennis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B87E2-F887-9BD7-F599-5B9DDEA19A02}"/>
              </a:ext>
            </a:extLst>
          </p:cNvPr>
          <p:cNvSpPr txBox="1"/>
          <p:nvPr/>
        </p:nvSpPr>
        <p:spPr>
          <a:xfrm>
            <a:off x="9106302" y="566964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4A8A"/>
                </a:solidFill>
              </a:rPr>
              <a:t>Modelstructuur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B0FAF0-EE3A-5DC2-D510-BCF145C474E1}"/>
              </a:ext>
            </a:extLst>
          </p:cNvPr>
          <p:cNvSpPr/>
          <p:nvPr/>
        </p:nvSpPr>
        <p:spPr>
          <a:xfrm>
            <a:off x="8625573" y="4042583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88355C-EA20-DACC-A639-C60AC81185B3}"/>
              </a:ext>
            </a:extLst>
          </p:cNvPr>
          <p:cNvCxnSpPr>
            <a:cxnSpLocks/>
          </p:cNvCxnSpPr>
          <p:nvPr/>
        </p:nvCxnSpPr>
        <p:spPr>
          <a:xfrm flipV="1">
            <a:off x="8685253" y="4437112"/>
            <a:ext cx="0" cy="680473"/>
          </a:xfrm>
          <a:prstGeom prst="straightConnector1">
            <a:avLst/>
          </a:prstGeom>
          <a:ln>
            <a:solidFill>
              <a:srgbClr val="33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19746F1-5EC5-1C19-9FE1-03C4D38BF405}"/>
              </a:ext>
            </a:extLst>
          </p:cNvPr>
          <p:cNvSpPr/>
          <p:nvPr/>
        </p:nvSpPr>
        <p:spPr>
          <a:xfrm>
            <a:off x="1007533" y="3307442"/>
            <a:ext cx="3362529" cy="9271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004A8A"/>
                </a:solidFill>
              </a:rPr>
              <a:t>Voorkennis: voorspelde foutkansen per factuur uit machine learning analyse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66A5534-19A7-B8B5-DFBF-9EB028A5A5AF}"/>
              </a:ext>
            </a:extLst>
          </p:cNvPr>
          <p:cNvSpPr/>
          <p:nvPr/>
        </p:nvSpPr>
        <p:spPr>
          <a:xfrm>
            <a:off x="4956586" y="3353681"/>
            <a:ext cx="2216492" cy="7041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004A8A"/>
                </a:solidFill>
              </a:rPr>
              <a:t>Steekproef: k en 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3D28219-A7FE-E92D-0A94-06F4435148D5}"/>
              </a:ext>
            </a:extLst>
          </p:cNvPr>
          <p:cNvSpPr/>
          <p:nvPr/>
        </p:nvSpPr>
        <p:spPr>
          <a:xfrm>
            <a:off x="3171951" y="4741077"/>
            <a:ext cx="2216492" cy="7041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004A8A"/>
                </a:solidFill>
              </a:rPr>
              <a:t>Bayesiaans model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A8A8FA-1D24-AB16-8792-3622FB1A8AB5}"/>
              </a:ext>
            </a:extLst>
          </p:cNvPr>
          <p:cNvCxnSpPr>
            <a:cxnSpLocks/>
          </p:cNvCxnSpPr>
          <p:nvPr/>
        </p:nvCxnSpPr>
        <p:spPr>
          <a:xfrm flipH="1">
            <a:off x="4223792" y="4114954"/>
            <a:ext cx="1872208" cy="572123"/>
          </a:xfrm>
          <a:prstGeom prst="straightConnector1">
            <a:avLst/>
          </a:prstGeom>
          <a:ln w="12700">
            <a:solidFill>
              <a:srgbClr val="0059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20F2B8-1F61-0F7F-8D6B-AE72D6DC58A8}"/>
              </a:ext>
            </a:extLst>
          </p:cNvPr>
          <p:cNvCxnSpPr>
            <a:cxnSpLocks/>
          </p:cNvCxnSpPr>
          <p:nvPr/>
        </p:nvCxnSpPr>
        <p:spPr>
          <a:xfrm>
            <a:off x="2640155" y="4269093"/>
            <a:ext cx="1583637" cy="417984"/>
          </a:xfrm>
          <a:prstGeom prst="straightConnector1">
            <a:avLst/>
          </a:prstGeom>
          <a:ln w="12700">
            <a:solidFill>
              <a:srgbClr val="0059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F80B96F-87D4-0BA1-011A-A5F041DC6A3A}"/>
              </a:ext>
            </a:extLst>
          </p:cNvPr>
          <p:cNvSpPr/>
          <p:nvPr/>
        </p:nvSpPr>
        <p:spPr>
          <a:xfrm>
            <a:off x="8625573" y="540923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01455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D885A-CC69-9ABD-507C-A81C70EDE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0F3B-6996-0E8A-461F-44F6D8B1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173075"/>
            <a:ext cx="11523133" cy="927100"/>
          </a:xfrm>
        </p:spPr>
        <p:txBody>
          <a:bodyPr/>
          <a:lstStyle/>
          <a:p>
            <a:r>
              <a:rPr lang="en-NL" sz="4000" dirty="0"/>
              <a:t>Voorbeeld 1: Een kleinere steekproef volstaat om voldoende zekerheid te bieden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9E53-4CE2-1154-165F-D980C3021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  <a:p>
            <a:pPr marL="0" indent="0">
              <a:buNone/>
            </a:pPr>
            <a:endParaRPr lang="en-NL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93178-6AE9-2DD6-C053-0694445F4B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dirty="0"/>
              <a:t>20 mei 2026 - Symposium Statistical Auditing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3F077-AB8F-B93E-9BF1-7177B6B81D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/>
              <a:t>Slide </a:t>
            </a:r>
            <a:fld id="{42BC1F3C-3BE1-4224-95DD-86E14650B8CA}" type="slidenum">
              <a:rPr lang="nl-NL" altLang="nl-NL" smtClean="0"/>
              <a:pPr/>
              <a:t>15</a:t>
            </a:fld>
            <a:endParaRPr lang="nl-NL" altLang="nl-NL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ABCF28-728D-3A9C-5DAC-26A9630EA4A7}"/>
              </a:ext>
            </a:extLst>
          </p:cNvPr>
          <p:cNvCxnSpPr/>
          <p:nvPr/>
        </p:nvCxnSpPr>
        <p:spPr>
          <a:xfrm>
            <a:off x="7401437" y="2924944"/>
            <a:ext cx="0" cy="2520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D58D92-8389-7753-BE80-93C9DF6F70A5}"/>
              </a:ext>
            </a:extLst>
          </p:cNvPr>
          <p:cNvCxnSpPr/>
          <p:nvPr/>
        </p:nvCxnSpPr>
        <p:spPr>
          <a:xfrm>
            <a:off x="7401437" y="5445224"/>
            <a:ext cx="2880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456F21-8D1D-5417-DA9D-38E1BA924E26}"/>
              </a:ext>
            </a:extLst>
          </p:cNvPr>
          <p:cNvSpPr txBox="1"/>
          <p:nvPr/>
        </p:nvSpPr>
        <p:spPr>
          <a:xfrm rot="16200000">
            <a:off x="6481728" y="3952304"/>
            <a:ext cx="13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4A8A"/>
                </a:solidFill>
              </a:rPr>
              <a:t>Voorkennis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714D86-5317-D595-D7D6-5B992EC0E98D}"/>
              </a:ext>
            </a:extLst>
          </p:cNvPr>
          <p:cNvSpPr txBox="1"/>
          <p:nvPr/>
        </p:nvSpPr>
        <p:spPr>
          <a:xfrm>
            <a:off x="7954174" y="552563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4A8A"/>
                </a:solidFill>
              </a:rPr>
              <a:t>Modelstructuur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2AF9E5-8D99-7B18-EE24-C7082EF4EFA0}"/>
              </a:ext>
            </a:extLst>
          </p:cNvPr>
          <p:cNvSpPr/>
          <p:nvPr/>
        </p:nvSpPr>
        <p:spPr>
          <a:xfrm>
            <a:off x="7473445" y="3898567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39B5C9-394A-2DA9-3771-260C66C3096A}"/>
              </a:ext>
            </a:extLst>
          </p:cNvPr>
          <p:cNvCxnSpPr>
            <a:cxnSpLocks/>
          </p:cNvCxnSpPr>
          <p:nvPr/>
        </p:nvCxnSpPr>
        <p:spPr>
          <a:xfrm flipV="1">
            <a:off x="7533125" y="4293096"/>
            <a:ext cx="0" cy="680473"/>
          </a:xfrm>
          <a:prstGeom prst="straightConnector1">
            <a:avLst/>
          </a:prstGeom>
          <a:ln>
            <a:solidFill>
              <a:srgbClr val="33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54A7C94-1641-A51D-3FB4-BFD3398C5940}"/>
              </a:ext>
            </a:extLst>
          </p:cNvPr>
          <p:cNvSpPr/>
          <p:nvPr/>
        </p:nvSpPr>
        <p:spPr>
          <a:xfrm>
            <a:off x="7473445" y="526521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86DD57-C00D-F90A-8FF4-FEE346C47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69" y="2206494"/>
            <a:ext cx="4253548" cy="36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87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99E6B-7E48-116B-A932-FA449EDDB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819E9-D893-E674-2939-9D70C10A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25" y="1126590"/>
            <a:ext cx="11523133" cy="927100"/>
          </a:xfrm>
        </p:spPr>
        <p:txBody>
          <a:bodyPr/>
          <a:lstStyle/>
          <a:p>
            <a:r>
              <a:rPr lang="en-NL" sz="4000" dirty="0"/>
              <a:t>Voorbeeld 2: model met gedeelde informatie tussen bedrijfslocaties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1CB8F-CDA1-33F5-74CA-D6CFF3C3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  <a:p>
            <a:pPr marL="0" indent="0">
              <a:buNone/>
            </a:pPr>
            <a:endParaRPr lang="en-NL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982FE-D213-02A6-1735-8B742D4C83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dirty="0"/>
              <a:t>20 mei 2026 - Symposium Statistical Auditing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BA4F0-D90F-7C57-FCCA-33AF3DA301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/>
              <a:t>Slide </a:t>
            </a:r>
            <a:fld id="{42BC1F3C-3BE1-4224-95DD-86E14650B8CA}" type="slidenum">
              <a:rPr lang="nl-NL" altLang="nl-NL" smtClean="0"/>
              <a:pPr/>
              <a:t>16</a:t>
            </a:fld>
            <a:endParaRPr lang="nl-NL" alt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575CB2-43C6-4AEA-2C9B-BE37FA9DF0A4}"/>
              </a:ext>
            </a:extLst>
          </p:cNvPr>
          <p:cNvSpPr txBox="1">
            <a:spLocks/>
          </p:cNvSpPr>
          <p:nvPr/>
        </p:nvSpPr>
        <p:spPr bwMode="auto">
          <a:xfrm>
            <a:off x="473350" y="620688"/>
            <a:ext cx="7409364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A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4A8A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A8A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A8A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9pPr>
          </a:lstStyle>
          <a:p>
            <a:endParaRPr lang="en-NL" kern="0" dirty="0"/>
          </a:p>
          <a:p>
            <a:pPr marL="0" indent="0">
              <a:buNone/>
            </a:pPr>
            <a:endParaRPr lang="en-GB" sz="2800" kern="0" dirty="0"/>
          </a:p>
          <a:p>
            <a:pPr marL="0" indent="0">
              <a:buNone/>
            </a:pPr>
            <a:endParaRPr lang="en-GB" sz="2800" kern="0" dirty="0"/>
          </a:p>
          <a:p>
            <a:pPr marL="0" indent="0">
              <a:buNone/>
            </a:pPr>
            <a:r>
              <a:rPr lang="en-GB" sz="2400" kern="0" dirty="0"/>
              <a:t>Model </a:t>
            </a:r>
            <a:r>
              <a:rPr lang="en-GB" sz="2400" kern="0" dirty="0" err="1"/>
              <a:t>uit</a:t>
            </a:r>
            <a:r>
              <a:rPr lang="en-GB" sz="2400" kern="0" dirty="0"/>
              <a:t> </a:t>
            </a:r>
            <a:r>
              <a:rPr lang="en-GB" sz="2400" kern="0" dirty="0">
                <a:hlinkClick r:id="rId3"/>
              </a:rPr>
              <a:t>Derks et al. (2022)</a:t>
            </a:r>
            <a:endParaRPr lang="en-GB" sz="2400" kern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591A05-D6C9-3CD5-5BCE-4BE91ECB9A45}"/>
              </a:ext>
            </a:extLst>
          </p:cNvPr>
          <p:cNvCxnSpPr/>
          <p:nvPr/>
        </p:nvCxnSpPr>
        <p:spPr>
          <a:xfrm>
            <a:off x="8337541" y="3068960"/>
            <a:ext cx="0" cy="2520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8D957A-EF5A-9384-AEB2-149715A764FA}"/>
              </a:ext>
            </a:extLst>
          </p:cNvPr>
          <p:cNvCxnSpPr/>
          <p:nvPr/>
        </p:nvCxnSpPr>
        <p:spPr>
          <a:xfrm>
            <a:off x="8337541" y="5589240"/>
            <a:ext cx="2880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214F7CA-FD5D-D6D3-3DFC-AB53E0A039CC}"/>
              </a:ext>
            </a:extLst>
          </p:cNvPr>
          <p:cNvSpPr txBox="1"/>
          <p:nvPr/>
        </p:nvSpPr>
        <p:spPr>
          <a:xfrm rot="16200000">
            <a:off x="7417832" y="4096320"/>
            <a:ext cx="13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4A8A"/>
                </a:solidFill>
              </a:rPr>
              <a:t>Voorkennis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967EF0-5E8D-14BC-729F-4AB4A3122A74}"/>
              </a:ext>
            </a:extLst>
          </p:cNvPr>
          <p:cNvSpPr txBox="1"/>
          <p:nvPr/>
        </p:nvSpPr>
        <p:spPr>
          <a:xfrm>
            <a:off x="8890278" y="566964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4A8A"/>
                </a:solidFill>
              </a:rPr>
              <a:t>Modelstructuur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BBA90E3-A00A-DE95-8380-5E01F5DFA90F}"/>
              </a:ext>
            </a:extLst>
          </p:cNvPr>
          <p:cNvSpPr/>
          <p:nvPr/>
        </p:nvSpPr>
        <p:spPr>
          <a:xfrm>
            <a:off x="8400256" y="537321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117B37-7437-2C3A-66E9-C69F46622CE7}"/>
              </a:ext>
            </a:extLst>
          </p:cNvPr>
          <p:cNvSpPr/>
          <p:nvPr/>
        </p:nvSpPr>
        <p:spPr>
          <a:xfrm>
            <a:off x="9921717" y="537321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EC6ED7-81E4-5F1E-D91F-E96DBC8C0AC5}"/>
              </a:ext>
            </a:extLst>
          </p:cNvPr>
          <p:cNvCxnSpPr>
            <a:cxnSpLocks/>
          </p:cNvCxnSpPr>
          <p:nvPr/>
        </p:nvCxnSpPr>
        <p:spPr>
          <a:xfrm>
            <a:off x="8736412" y="5445224"/>
            <a:ext cx="825265" cy="0"/>
          </a:xfrm>
          <a:prstGeom prst="straightConnector1">
            <a:avLst/>
          </a:prstGeom>
          <a:ln>
            <a:solidFill>
              <a:srgbClr val="33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6F5218E-DF41-0CD1-9DA1-A9467243134D}"/>
              </a:ext>
            </a:extLst>
          </p:cNvPr>
          <p:cNvSpPr/>
          <p:nvPr/>
        </p:nvSpPr>
        <p:spPr>
          <a:xfrm>
            <a:off x="1664124" y="3181454"/>
            <a:ext cx="2407369" cy="11517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004A8A"/>
                </a:solidFill>
              </a:rPr>
              <a:t>Modelstructuur: gedeelde informatie tussen bedrijfslocaties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B846BA8-B272-4F3A-A3CA-8CDC1BAE70F2}"/>
              </a:ext>
            </a:extLst>
          </p:cNvPr>
          <p:cNvSpPr/>
          <p:nvPr/>
        </p:nvSpPr>
        <p:spPr>
          <a:xfrm>
            <a:off x="4815612" y="3413015"/>
            <a:ext cx="2216492" cy="7041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004A8A"/>
                </a:solidFill>
              </a:rPr>
              <a:t>Steekproef: k en 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87F205F-E64F-9F56-586E-30D7CC77E586}"/>
              </a:ext>
            </a:extLst>
          </p:cNvPr>
          <p:cNvSpPr/>
          <p:nvPr/>
        </p:nvSpPr>
        <p:spPr>
          <a:xfrm>
            <a:off x="3187554" y="4764116"/>
            <a:ext cx="2216492" cy="7041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004A8A"/>
                </a:solidFill>
              </a:rPr>
              <a:t>Bayesiaans model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D7EDC7-20AF-47EA-B5A0-B672F5EEC675}"/>
              </a:ext>
            </a:extLst>
          </p:cNvPr>
          <p:cNvCxnSpPr>
            <a:cxnSpLocks/>
          </p:cNvCxnSpPr>
          <p:nvPr/>
        </p:nvCxnSpPr>
        <p:spPr>
          <a:xfrm flipH="1">
            <a:off x="4295800" y="4117162"/>
            <a:ext cx="1584176" cy="576064"/>
          </a:xfrm>
          <a:prstGeom prst="straightConnector1">
            <a:avLst/>
          </a:prstGeom>
          <a:ln w="1270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C99132-A2F2-674D-F86E-FEA3CBB38739}"/>
              </a:ext>
            </a:extLst>
          </p:cNvPr>
          <p:cNvCxnSpPr>
            <a:cxnSpLocks/>
          </p:cNvCxnSpPr>
          <p:nvPr/>
        </p:nvCxnSpPr>
        <p:spPr>
          <a:xfrm>
            <a:off x="2838039" y="4322007"/>
            <a:ext cx="1457761" cy="371219"/>
          </a:xfrm>
          <a:prstGeom prst="straightConnector1">
            <a:avLst/>
          </a:prstGeom>
          <a:ln w="1270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02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E6CC3-46A6-7D91-2106-ABDBCEF29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D8934-7788-1AFC-6833-FFDC57BD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61" y="1003604"/>
            <a:ext cx="11523133" cy="927100"/>
          </a:xfrm>
        </p:spPr>
        <p:txBody>
          <a:bodyPr/>
          <a:lstStyle/>
          <a:p>
            <a:r>
              <a:rPr lang="en-NL" sz="4000" dirty="0"/>
              <a:t>Voorbeeld 2: Minder onzekerheid met dezelfde steekproefgrootte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09BD8-52EA-C4E6-A1F7-5941A4E12D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dirty="0"/>
              <a:t>20 mei 2026 - Symposium Statistical Auditing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8E9E8-E9E5-1399-66B8-FEF1813FE6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/>
              <a:t>Slide </a:t>
            </a:r>
            <a:fld id="{42BC1F3C-3BE1-4224-95DD-86E14650B8CA}" type="slidenum">
              <a:rPr lang="nl-NL" altLang="nl-NL" smtClean="0"/>
              <a:pPr/>
              <a:t>17</a:t>
            </a:fld>
            <a:endParaRPr lang="nl-NL" altLang="nl-NL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9EDFEF6-3840-510A-FD91-E36D7E55D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021" y="2115286"/>
            <a:ext cx="3965066" cy="3923692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7B5757-4B7D-F3D0-AF49-852037972D51}"/>
              </a:ext>
            </a:extLst>
          </p:cNvPr>
          <p:cNvCxnSpPr/>
          <p:nvPr/>
        </p:nvCxnSpPr>
        <p:spPr>
          <a:xfrm>
            <a:off x="7833485" y="3068960"/>
            <a:ext cx="0" cy="2520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3C2F194-DD6F-44A6-712D-0B38A37D8265}"/>
              </a:ext>
            </a:extLst>
          </p:cNvPr>
          <p:cNvCxnSpPr/>
          <p:nvPr/>
        </p:nvCxnSpPr>
        <p:spPr>
          <a:xfrm>
            <a:off x="7833485" y="5589240"/>
            <a:ext cx="2880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537C36A-AFA1-39D7-B3BD-96A2E7D3EB5D}"/>
              </a:ext>
            </a:extLst>
          </p:cNvPr>
          <p:cNvSpPr txBox="1"/>
          <p:nvPr/>
        </p:nvSpPr>
        <p:spPr>
          <a:xfrm rot="16200000">
            <a:off x="6913776" y="4096320"/>
            <a:ext cx="13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4A8A"/>
                </a:solidFill>
              </a:rPr>
              <a:t>Voorkennis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B66CE1-8E38-27AA-B3B1-913CADE7E3CB}"/>
              </a:ext>
            </a:extLst>
          </p:cNvPr>
          <p:cNvSpPr txBox="1"/>
          <p:nvPr/>
        </p:nvSpPr>
        <p:spPr>
          <a:xfrm>
            <a:off x="8386222" y="566964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4A8A"/>
                </a:solidFill>
              </a:rPr>
              <a:t>Modelstructuur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4BBA942-09C1-8453-2ADB-6BC5F3B3D8E2}"/>
              </a:ext>
            </a:extLst>
          </p:cNvPr>
          <p:cNvSpPr/>
          <p:nvPr/>
        </p:nvSpPr>
        <p:spPr>
          <a:xfrm>
            <a:off x="7896200" y="537321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53DD2FD-2DA0-593C-03C1-D1A1D85AA24A}"/>
              </a:ext>
            </a:extLst>
          </p:cNvPr>
          <p:cNvSpPr/>
          <p:nvPr/>
        </p:nvSpPr>
        <p:spPr>
          <a:xfrm>
            <a:off x="9417661" y="537321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2150C5-234D-C139-B8AF-512349B1AB1B}"/>
              </a:ext>
            </a:extLst>
          </p:cNvPr>
          <p:cNvCxnSpPr>
            <a:cxnSpLocks/>
          </p:cNvCxnSpPr>
          <p:nvPr/>
        </p:nvCxnSpPr>
        <p:spPr>
          <a:xfrm>
            <a:off x="8232356" y="5445224"/>
            <a:ext cx="825265" cy="0"/>
          </a:xfrm>
          <a:prstGeom prst="straightConnector1">
            <a:avLst/>
          </a:prstGeom>
          <a:ln>
            <a:solidFill>
              <a:srgbClr val="33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757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2818C-3B2F-4934-B22A-CADFAB7E3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3D71B-7312-E67A-F215-A333BDB3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03" y="1014475"/>
            <a:ext cx="11523133" cy="927100"/>
          </a:xfrm>
        </p:spPr>
        <p:txBody>
          <a:bodyPr/>
          <a:lstStyle/>
          <a:p>
            <a:r>
              <a:rPr lang="en-NL" sz="4000" dirty="0"/>
              <a:t>Voorbeeld 3: model met voorspellers en voorkennis uit benchmarkanalyse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AC35C-37AB-D1BC-6067-9DAB85C1C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  <a:p>
            <a:pPr marL="0" indent="0">
              <a:buNone/>
            </a:pPr>
            <a:endParaRPr lang="en-NL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7D520-C573-D222-AB55-D5ECE369F7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dirty="0"/>
              <a:t>20 mei 2026 - Symposium Statistical Auditing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5329C-0474-BF88-72F0-8D4E297B5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/>
              <a:t>Slide </a:t>
            </a:r>
            <a:fld id="{42BC1F3C-3BE1-4224-95DD-86E14650B8CA}" type="slidenum">
              <a:rPr lang="nl-NL" altLang="nl-NL" smtClean="0"/>
              <a:pPr/>
              <a:t>18</a:t>
            </a:fld>
            <a:endParaRPr lang="nl-NL" alt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33CDA1-FCB7-B96C-7380-6A34A2EA5F5B}"/>
              </a:ext>
            </a:extLst>
          </p:cNvPr>
          <p:cNvSpPr txBox="1">
            <a:spLocks/>
          </p:cNvSpPr>
          <p:nvPr/>
        </p:nvSpPr>
        <p:spPr bwMode="auto">
          <a:xfrm>
            <a:off x="423260" y="781328"/>
            <a:ext cx="7409364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A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4A8A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A8A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A8A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9pPr>
          </a:lstStyle>
          <a:p>
            <a:endParaRPr lang="en-NL" kern="0" dirty="0"/>
          </a:p>
          <a:p>
            <a:pPr marL="0" indent="0">
              <a:buNone/>
            </a:pPr>
            <a:endParaRPr lang="en-GB" sz="2800" kern="0" dirty="0"/>
          </a:p>
          <a:p>
            <a:pPr marL="0" indent="0">
              <a:buNone/>
            </a:pPr>
            <a:endParaRPr lang="en-GB" sz="2800" kern="0" dirty="0"/>
          </a:p>
          <a:p>
            <a:pPr marL="0" indent="0">
              <a:buNone/>
            </a:pPr>
            <a:r>
              <a:rPr lang="en-GB" sz="2400" kern="0" dirty="0"/>
              <a:t>Model </a:t>
            </a:r>
            <a:r>
              <a:rPr lang="en-GB" sz="2400" kern="0" dirty="0" err="1"/>
              <a:t>uit</a:t>
            </a:r>
            <a:r>
              <a:rPr lang="en-GB" sz="2400" kern="0" dirty="0"/>
              <a:t> </a:t>
            </a:r>
            <a:r>
              <a:rPr lang="en-GB" sz="2400" kern="0" dirty="0">
                <a:hlinkClick r:id="rId3"/>
              </a:rPr>
              <a:t>Derks, Mensink &amp; de Swart (2025)</a:t>
            </a:r>
            <a:endParaRPr lang="en-GB" sz="2400" kern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1BE2E2-F1DC-85AC-755C-1AC00DA9C68D}"/>
              </a:ext>
            </a:extLst>
          </p:cNvPr>
          <p:cNvCxnSpPr/>
          <p:nvPr/>
        </p:nvCxnSpPr>
        <p:spPr>
          <a:xfrm>
            <a:off x="8904312" y="3068960"/>
            <a:ext cx="0" cy="2520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1A9416-CFF5-5B18-33A8-74E99217B730}"/>
              </a:ext>
            </a:extLst>
          </p:cNvPr>
          <p:cNvCxnSpPr/>
          <p:nvPr/>
        </p:nvCxnSpPr>
        <p:spPr>
          <a:xfrm>
            <a:off x="8904312" y="5589240"/>
            <a:ext cx="2880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8A7D4A8-5841-D3F9-1580-73E51B27D787}"/>
              </a:ext>
            </a:extLst>
          </p:cNvPr>
          <p:cNvSpPr txBox="1"/>
          <p:nvPr/>
        </p:nvSpPr>
        <p:spPr>
          <a:xfrm rot="16200000">
            <a:off x="7984603" y="4096320"/>
            <a:ext cx="13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4A8A"/>
                </a:solidFill>
              </a:rPr>
              <a:t>Voorkennis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056AF-1CF4-D761-1EAA-E1F56B774CB8}"/>
              </a:ext>
            </a:extLst>
          </p:cNvPr>
          <p:cNvSpPr txBox="1"/>
          <p:nvPr/>
        </p:nvSpPr>
        <p:spPr>
          <a:xfrm>
            <a:off x="9457049" y="566964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4A8A"/>
                </a:solidFill>
              </a:rPr>
              <a:t>Modelstructuur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8E1492-5CB8-5289-8F22-D57AA931D8C8}"/>
              </a:ext>
            </a:extLst>
          </p:cNvPr>
          <p:cNvSpPr/>
          <p:nvPr/>
        </p:nvSpPr>
        <p:spPr>
          <a:xfrm>
            <a:off x="9012336" y="537321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0EF181-DEBA-B6AC-2D9A-FD3968EFE90F}"/>
              </a:ext>
            </a:extLst>
          </p:cNvPr>
          <p:cNvSpPr/>
          <p:nvPr/>
        </p:nvSpPr>
        <p:spPr>
          <a:xfrm>
            <a:off x="10520308" y="4146702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7C8128-676D-24BE-A453-C76D79BCCB23}"/>
              </a:ext>
            </a:extLst>
          </p:cNvPr>
          <p:cNvCxnSpPr>
            <a:cxnSpLocks/>
          </p:cNvCxnSpPr>
          <p:nvPr/>
        </p:nvCxnSpPr>
        <p:spPr>
          <a:xfrm flipV="1">
            <a:off x="9375191" y="4505446"/>
            <a:ext cx="761196" cy="684147"/>
          </a:xfrm>
          <a:prstGeom prst="straightConnector1">
            <a:avLst/>
          </a:prstGeom>
          <a:ln>
            <a:solidFill>
              <a:srgbClr val="33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B3966E4-4B53-EF85-389A-C3CD6CE84A4A}"/>
              </a:ext>
            </a:extLst>
          </p:cNvPr>
          <p:cNvSpPr/>
          <p:nvPr/>
        </p:nvSpPr>
        <p:spPr>
          <a:xfrm>
            <a:off x="3037667" y="3051270"/>
            <a:ext cx="2537814" cy="17409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004A8A"/>
                </a:solidFill>
              </a:rPr>
              <a:t>Modelstructuur: integraal beschikbare voorspellers controle-intensiteit, verwerkingstijd en bedrijfslocaties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BF6E74B-81C6-F927-2AB6-3718E1D841DE}"/>
              </a:ext>
            </a:extLst>
          </p:cNvPr>
          <p:cNvSpPr/>
          <p:nvPr/>
        </p:nvSpPr>
        <p:spPr>
          <a:xfrm>
            <a:off x="189127" y="3704013"/>
            <a:ext cx="2269355" cy="9271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004A8A"/>
                </a:solidFill>
              </a:rPr>
              <a:t>Voorkennis: benchmarkanalyse omzet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E28FA0-8845-FEB8-E9D0-D30EFB7A19D7}"/>
              </a:ext>
            </a:extLst>
          </p:cNvPr>
          <p:cNvSpPr/>
          <p:nvPr/>
        </p:nvSpPr>
        <p:spPr>
          <a:xfrm>
            <a:off x="6111614" y="3821267"/>
            <a:ext cx="2216492" cy="7041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004A8A"/>
                </a:solidFill>
              </a:rPr>
              <a:t>Steekproef: k en 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CBBC101-2FF2-5E01-5548-351DC0A2A4E4}"/>
              </a:ext>
            </a:extLst>
          </p:cNvPr>
          <p:cNvSpPr/>
          <p:nvPr/>
        </p:nvSpPr>
        <p:spPr>
          <a:xfrm>
            <a:off x="3184501" y="5227443"/>
            <a:ext cx="2216492" cy="7041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004A8A"/>
                </a:solidFill>
              </a:rPr>
              <a:t>Bayesiaans model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17548C-26C7-06BD-16D9-33BD7175C32B}"/>
              </a:ext>
            </a:extLst>
          </p:cNvPr>
          <p:cNvCxnSpPr>
            <a:cxnSpLocks/>
          </p:cNvCxnSpPr>
          <p:nvPr/>
        </p:nvCxnSpPr>
        <p:spPr>
          <a:xfrm>
            <a:off x="4292747" y="4792186"/>
            <a:ext cx="0" cy="392433"/>
          </a:xfrm>
          <a:prstGeom prst="straightConnector1">
            <a:avLst/>
          </a:prstGeom>
          <a:ln w="12700">
            <a:solidFill>
              <a:srgbClr val="005F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E927C30-36B0-1CB8-23B4-8B8784DA1C6B}"/>
              </a:ext>
            </a:extLst>
          </p:cNvPr>
          <p:cNvCxnSpPr>
            <a:cxnSpLocks/>
          </p:cNvCxnSpPr>
          <p:nvPr/>
        </p:nvCxnSpPr>
        <p:spPr>
          <a:xfrm flipH="1">
            <a:off x="4292747" y="4525414"/>
            <a:ext cx="3041415" cy="659205"/>
          </a:xfrm>
          <a:prstGeom prst="straightConnector1">
            <a:avLst/>
          </a:prstGeom>
          <a:ln w="12700">
            <a:solidFill>
              <a:srgbClr val="005F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F52D2D-44B1-3843-A28A-B4F8A7C0A748}"/>
              </a:ext>
            </a:extLst>
          </p:cNvPr>
          <p:cNvCxnSpPr>
            <a:cxnSpLocks/>
          </p:cNvCxnSpPr>
          <p:nvPr/>
        </p:nvCxnSpPr>
        <p:spPr>
          <a:xfrm>
            <a:off x="1216992" y="4673937"/>
            <a:ext cx="3075755" cy="510682"/>
          </a:xfrm>
          <a:prstGeom prst="straightConnector1">
            <a:avLst/>
          </a:prstGeom>
          <a:ln w="12700">
            <a:solidFill>
              <a:srgbClr val="005F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561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1E17E-BFEA-3E02-A695-1F0B3226B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145D-C413-880D-F96B-B392F3B5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61" y="1003604"/>
            <a:ext cx="11523133" cy="927100"/>
          </a:xfrm>
        </p:spPr>
        <p:txBody>
          <a:bodyPr/>
          <a:lstStyle/>
          <a:p>
            <a:r>
              <a:rPr lang="en-NL" sz="4000" dirty="0"/>
              <a:t>Voorbeeld 3: Minder onzekerheid met dezelfde steekproefgrootte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FF599-BE7C-8615-6297-A313D3B08F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dirty="0"/>
              <a:t>20 mei 2026 - Symposium Statistical Auditing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6EAA3-D5B9-9DFD-47EA-A68928717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/>
              <a:t>Slide </a:t>
            </a:r>
            <a:fld id="{42BC1F3C-3BE1-4224-95DD-86E14650B8CA}" type="slidenum">
              <a:rPr lang="nl-NL" altLang="nl-NL" smtClean="0"/>
              <a:pPr/>
              <a:t>19</a:t>
            </a:fld>
            <a:endParaRPr lang="nl-NL" altLang="nl-NL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BD25FE-35CF-DDBD-1F3A-9C6C8126803D}"/>
              </a:ext>
            </a:extLst>
          </p:cNvPr>
          <p:cNvCxnSpPr/>
          <p:nvPr/>
        </p:nvCxnSpPr>
        <p:spPr>
          <a:xfrm>
            <a:off x="8193525" y="3068960"/>
            <a:ext cx="0" cy="2520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019CCD-6407-FD2E-1A9A-8E06418F3FAE}"/>
              </a:ext>
            </a:extLst>
          </p:cNvPr>
          <p:cNvCxnSpPr/>
          <p:nvPr/>
        </p:nvCxnSpPr>
        <p:spPr>
          <a:xfrm>
            <a:off x="8193525" y="5589240"/>
            <a:ext cx="2880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6D22FC0-BED1-C8C1-053C-DDB5A32DBBBA}"/>
              </a:ext>
            </a:extLst>
          </p:cNvPr>
          <p:cNvSpPr txBox="1"/>
          <p:nvPr/>
        </p:nvSpPr>
        <p:spPr>
          <a:xfrm rot="16200000">
            <a:off x="7273816" y="4096320"/>
            <a:ext cx="13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4A8A"/>
                </a:solidFill>
              </a:rPr>
              <a:t>Voorkennis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580C3-7EE7-4FBD-5F4E-9E0642A6A84B}"/>
              </a:ext>
            </a:extLst>
          </p:cNvPr>
          <p:cNvSpPr txBox="1"/>
          <p:nvPr/>
        </p:nvSpPr>
        <p:spPr>
          <a:xfrm>
            <a:off x="8746262" y="566964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solidFill>
                  <a:srgbClr val="004A8A"/>
                </a:solidFill>
              </a:rPr>
              <a:t>Modelstructuur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3EB7F7-C30B-E049-A3CA-6A108C898D99}"/>
              </a:ext>
            </a:extLst>
          </p:cNvPr>
          <p:cNvSpPr/>
          <p:nvPr/>
        </p:nvSpPr>
        <p:spPr>
          <a:xfrm>
            <a:off x="8301549" y="5373216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957F24-04E7-E27A-03F0-790027AC672B}"/>
              </a:ext>
            </a:extLst>
          </p:cNvPr>
          <p:cNvSpPr/>
          <p:nvPr/>
        </p:nvSpPr>
        <p:spPr>
          <a:xfrm>
            <a:off x="9912424" y="3943700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69AAA5-92E7-9D0A-3E21-18FFAC9E79AE}"/>
              </a:ext>
            </a:extLst>
          </p:cNvPr>
          <p:cNvCxnSpPr>
            <a:cxnSpLocks/>
          </p:cNvCxnSpPr>
          <p:nvPr/>
        </p:nvCxnSpPr>
        <p:spPr>
          <a:xfrm flipV="1">
            <a:off x="8664404" y="4329100"/>
            <a:ext cx="937220" cy="860493"/>
          </a:xfrm>
          <a:prstGeom prst="straightConnector1">
            <a:avLst/>
          </a:prstGeom>
          <a:ln>
            <a:solidFill>
              <a:srgbClr val="33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47C1AEA-BFFA-2578-8205-0BAE48919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92" y="2304554"/>
            <a:ext cx="3720907" cy="354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4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3CDFD-57AC-27D4-2346-58615EF39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A3CFC-CA9B-759D-C89A-B75D29BD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17" y="1224520"/>
            <a:ext cx="11523133" cy="927100"/>
          </a:xfrm>
        </p:spPr>
        <p:txBody>
          <a:bodyPr/>
          <a:lstStyle/>
          <a:p>
            <a:r>
              <a:rPr lang="en-GB" dirty="0"/>
              <a:t>Data-analyse &amp; </a:t>
            </a:r>
            <a:r>
              <a:rPr lang="en-GB" dirty="0" err="1"/>
              <a:t>steekproeven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het </a:t>
            </a:r>
            <a:r>
              <a:rPr lang="en-GB" dirty="0" err="1"/>
              <a:t>beste</a:t>
            </a:r>
            <a:r>
              <a:rPr lang="en-GB" dirty="0"/>
              <a:t> van twee </a:t>
            </a:r>
            <a:r>
              <a:rPr lang="en-GB" dirty="0" err="1"/>
              <a:t>werelden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0DBD12-39F7-D4F9-7E37-4F02D36DC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1691804"/>
            <a:ext cx="11523133" cy="424862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140043-49DA-9533-7559-99D5A28430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dirty="0"/>
              <a:t>20 mei 2026 - Symposium Statistical Auditing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057565-8D42-CBF2-4C34-549A064D58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/>
              <a:t>Slide </a:t>
            </a:r>
            <a:fld id="{42BC1F3C-3BE1-4224-95DD-86E14650B8CA}" type="slidenum">
              <a:rPr lang="nl-NL" altLang="nl-NL" smtClean="0"/>
              <a:pPr/>
              <a:t>2</a:t>
            </a:fld>
            <a:endParaRPr lang="nl-NL" alt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A851EE4-551E-9ED2-9A9C-2B0D0B361F31}"/>
              </a:ext>
            </a:extLst>
          </p:cNvPr>
          <p:cNvSpPr txBox="1">
            <a:spLocks/>
          </p:cNvSpPr>
          <p:nvPr/>
        </p:nvSpPr>
        <p:spPr bwMode="auto">
          <a:xfrm>
            <a:off x="486834" y="1844204"/>
            <a:ext cx="11523133" cy="424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A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4A8A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A8A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A8A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sz="2400" kern="0" dirty="0"/>
          </a:p>
          <a:p>
            <a:endParaRPr lang="en-GB" sz="2400" kern="0" dirty="0"/>
          </a:p>
          <a:p>
            <a:endParaRPr lang="en-GB" sz="2400" kern="0" dirty="0"/>
          </a:p>
          <a:p>
            <a:r>
              <a:rPr lang="en-GB" sz="2400" kern="0" dirty="0" err="1"/>
              <a:t>Modelgebaseerde</a:t>
            </a:r>
            <a:r>
              <a:rPr lang="en-GB" sz="2400" kern="0" dirty="0"/>
              <a:t> </a:t>
            </a:r>
            <a:r>
              <a:rPr lang="en-GB" sz="2400" kern="0" dirty="0" err="1"/>
              <a:t>blik</a:t>
            </a:r>
            <a:endParaRPr lang="en-GB" sz="2400" kern="0" dirty="0"/>
          </a:p>
          <a:p>
            <a:r>
              <a:rPr lang="en-GB" sz="2400" kern="0" dirty="0"/>
              <a:t>Concrete </a:t>
            </a:r>
            <a:r>
              <a:rPr lang="en-GB" sz="2400" kern="0" dirty="0" err="1"/>
              <a:t>voordelen</a:t>
            </a:r>
            <a:r>
              <a:rPr lang="en-GB" sz="2400" kern="0" dirty="0"/>
              <a:t> </a:t>
            </a:r>
            <a:r>
              <a:rPr lang="en-GB" sz="2400" kern="0" dirty="0" err="1"/>
              <a:t>voor</a:t>
            </a:r>
            <a:r>
              <a:rPr lang="en-GB" sz="2400" kern="0" dirty="0"/>
              <a:t> de auditor:</a:t>
            </a:r>
          </a:p>
          <a:p>
            <a:pPr lvl="1"/>
            <a:r>
              <a:rPr lang="en-NL" sz="2400" kern="0" dirty="0"/>
              <a:t>Efficiënter gebruik van informatie &amp; uitvoering audit</a:t>
            </a:r>
          </a:p>
          <a:p>
            <a:pPr lvl="1"/>
            <a:r>
              <a:rPr lang="en-NL" sz="2400" kern="0" dirty="0"/>
              <a:t>Meer transparantie</a:t>
            </a:r>
          </a:p>
          <a:p>
            <a:pPr lvl="1"/>
            <a:r>
              <a:rPr lang="en-NL" sz="2400" kern="0" dirty="0"/>
              <a:t>Beter onderbouwde conclusies</a:t>
            </a:r>
          </a:p>
          <a:p>
            <a:endParaRPr lang="en-GB" sz="2400" kern="0" dirty="0"/>
          </a:p>
          <a:p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2464111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A1323-EA4D-90EE-356F-1889EE2E4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39ED-3507-9667-E396-B2D4953B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17" y="1124744"/>
            <a:ext cx="11523133" cy="927100"/>
          </a:xfrm>
        </p:spPr>
        <p:txBody>
          <a:bodyPr/>
          <a:lstStyle/>
          <a:p>
            <a:r>
              <a:rPr lang="en-GB" sz="4000" dirty="0"/>
              <a:t>De </a:t>
            </a:r>
            <a:r>
              <a:rPr lang="en-GB" sz="4000" dirty="0" err="1"/>
              <a:t>combinatie</a:t>
            </a:r>
            <a:r>
              <a:rPr lang="en-GB" sz="4000" dirty="0"/>
              <a:t> van data-analyse </a:t>
            </a:r>
            <a:r>
              <a:rPr lang="en-GB" sz="4000" dirty="0" err="1"/>
              <a:t>en</a:t>
            </a:r>
            <a:r>
              <a:rPr lang="en-GB" sz="4000" dirty="0"/>
              <a:t> </a:t>
            </a:r>
            <a:r>
              <a:rPr lang="en-GB" sz="4000" dirty="0" err="1"/>
              <a:t>steekproeven</a:t>
            </a:r>
            <a:r>
              <a:rPr lang="en-GB" sz="4000" dirty="0"/>
              <a:t> </a:t>
            </a:r>
            <a:r>
              <a:rPr lang="en-GB" sz="4000" dirty="0" err="1"/>
              <a:t>heeft</a:t>
            </a:r>
            <a:r>
              <a:rPr lang="en-GB" sz="4000" dirty="0"/>
              <a:t> </a:t>
            </a:r>
            <a:r>
              <a:rPr lang="en-GB" sz="4000" dirty="0" err="1"/>
              <a:t>voordelen</a:t>
            </a:r>
            <a:r>
              <a:rPr lang="en-GB" sz="4000" dirty="0"/>
              <a:t> </a:t>
            </a:r>
            <a:r>
              <a:rPr lang="en-GB" sz="4000" dirty="0" err="1"/>
              <a:t>voor</a:t>
            </a:r>
            <a:r>
              <a:rPr lang="en-GB" sz="4000" dirty="0"/>
              <a:t> de auditor…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159F5-DF7F-2A18-2525-C2705E460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endParaRPr lang="en-NL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E6919-D444-10CE-1FA6-DBA428E992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dirty="0"/>
              <a:t>20 mei 2026 - Symposium Statistical Auditing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74331-FE91-0C31-7A2F-484B32016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/>
              <a:t>Slide </a:t>
            </a:r>
            <a:fld id="{42BC1F3C-3BE1-4224-95DD-86E14650B8CA}" type="slidenum">
              <a:rPr lang="nl-NL" altLang="nl-NL" smtClean="0"/>
              <a:pPr/>
              <a:t>20</a:t>
            </a:fld>
            <a:endParaRPr lang="nl-NL" alt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C17F0C-66B7-110A-D46E-E82004C34DF8}"/>
              </a:ext>
            </a:extLst>
          </p:cNvPr>
          <p:cNvSpPr txBox="1">
            <a:spLocks/>
          </p:cNvSpPr>
          <p:nvPr/>
        </p:nvSpPr>
        <p:spPr bwMode="auto">
          <a:xfrm>
            <a:off x="486834" y="1493839"/>
            <a:ext cx="11523133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A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4A8A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A8A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A8A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9pPr>
          </a:lstStyle>
          <a:p>
            <a:endParaRPr lang="en-NL" kern="0" dirty="0"/>
          </a:p>
          <a:p>
            <a:pPr marL="0" indent="0">
              <a:buNone/>
            </a:pPr>
            <a:endParaRPr lang="en-NL" sz="2800" kern="0" dirty="0"/>
          </a:p>
          <a:p>
            <a:pPr marL="0" indent="0">
              <a:buNone/>
            </a:pPr>
            <a:endParaRPr lang="en-NL" sz="2800" kern="0" dirty="0"/>
          </a:p>
          <a:p>
            <a:r>
              <a:rPr lang="en-NL" sz="2800" kern="0" dirty="0"/>
              <a:t>Efficiënter gebruik van informatie</a:t>
            </a:r>
          </a:p>
          <a:p>
            <a:pPr lvl="1"/>
            <a:r>
              <a:rPr lang="en-NL" sz="2400" kern="0" dirty="0"/>
              <a:t>Kleinere steekproeven, óf</a:t>
            </a:r>
          </a:p>
          <a:p>
            <a:pPr lvl="1"/>
            <a:r>
              <a:rPr lang="en-NL" sz="2400" kern="0" dirty="0"/>
              <a:t>Meer zekerheid met dezelfde steekproefgrootte </a:t>
            </a:r>
          </a:p>
          <a:p>
            <a:r>
              <a:rPr lang="en-NL" sz="2800" kern="0" dirty="0"/>
              <a:t>Meer transparantie</a:t>
            </a:r>
          </a:p>
          <a:p>
            <a:r>
              <a:rPr lang="en-NL" sz="2800" kern="0" dirty="0"/>
              <a:t>Beter onderbouwde conclusies</a:t>
            </a:r>
          </a:p>
          <a:p>
            <a:pPr marL="0" indent="0">
              <a:buNone/>
            </a:pPr>
            <a:endParaRPr lang="en-NL" sz="2800" kern="0" dirty="0"/>
          </a:p>
          <a:p>
            <a:pPr marL="0" indent="0">
              <a:buNone/>
            </a:pP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4020111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5CAD2-6CA6-700F-4CB9-DDC1CF2A7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5545D-BFD7-4DF8-23B1-5DEA1258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17" y="1124744"/>
            <a:ext cx="11523133" cy="927100"/>
          </a:xfrm>
        </p:spPr>
        <p:txBody>
          <a:bodyPr/>
          <a:lstStyle/>
          <a:p>
            <a:r>
              <a:rPr lang="en-GB" sz="4000" dirty="0"/>
              <a:t>… </a:t>
            </a:r>
            <a:r>
              <a:rPr lang="en-GB" sz="4000" dirty="0" err="1"/>
              <a:t>en</a:t>
            </a:r>
            <a:r>
              <a:rPr lang="en-GB" sz="4000" dirty="0"/>
              <a:t> sluit </a:t>
            </a:r>
            <a:r>
              <a:rPr lang="en-GB" sz="4000" dirty="0" err="1"/>
              <a:t>aan</a:t>
            </a:r>
            <a:r>
              <a:rPr lang="en-GB" sz="4000" dirty="0"/>
              <a:t> </a:t>
            </a:r>
            <a:r>
              <a:rPr lang="en-GB" sz="4000" dirty="0" err="1"/>
              <a:t>bij</a:t>
            </a:r>
            <a:r>
              <a:rPr lang="en-GB" sz="4000" dirty="0"/>
              <a:t> de </a:t>
            </a:r>
            <a:r>
              <a:rPr lang="en-GB" sz="4000" dirty="0" err="1"/>
              <a:t>beweging</a:t>
            </a:r>
            <a:r>
              <a:rPr lang="en-GB" sz="4000" dirty="0"/>
              <a:t> </a:t>
            </a:r>
            <a:r>
              <a:rPr lang="en-GB" sz="4000" dirty="0" err="1"/>
              <a:t>naar</a:t>
            </a:r>
            <a:r>
              <a:rPr lang="en-GB" sz="4000" dirty="0"/>
              <a:t> continuous auditing</a:t>
            </a:r>
            <a:endParaRPr lang="en-NL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D53BE-899D-561C-13A5-A6A035D06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  <a:p>
            <a:pPr marL="0" indent="0">
              <a:buNone/>
            </a:pPr>
            <a:endParaRPr lang="en-NL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FF611-23A2-5693-44C2-DB33816CD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dirty="0"/>
              <a:t>20 mei 2026 - Symposium Statistical Auditing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67246-5481-FDDE-A54B-BD0C1D778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/>
              <a:t>Slide </a:t>
            </a:r>
            <a:fld id="{42BC1F3C-3BE1-4224-95DD-86E14650B8CA}" type="slidenum">
              <a:rPr lang="nl-NL" altLang="nl-NL" smtClean="0"/>
              <a:pPr/>
              <a:t>21</a:t>
            </a:fld>
            <a:endParaRPr lang="nl-NL" alt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AE1F50-A22D-185E-E0FF-A2AAF27D11EC}"/>
              </a:ext>
            </a:extLst>
          </p:cNvPr>
          <p:cNvSpPr txBox="1">
            <a:spLocks/>
          </p:cNvSpPr>
          <p:nvPr/>
        </p:nvSpPr>
        <p:spPr bwMode="auto">
          <a:xfrm>
            <a:off x="486834" y="1493839"/>
            <a:ext cx="11523133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A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4A8A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A8A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A8A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9pPr>
          </a:lstStyle>
          <a:p>
            <a:endParaRPr lang="en-NL" kern="0" dirty="0"/>
          </a:p>
          <a:p>
            <a:pPr marL="0" indent="0">
              <a:buNone/>
            </a:pPr>
            <a:endParaRPr lang="en-NL" sz="2800" kern="0" dirty="0"/>
          </a:p>
          <a:p>
            <a:pPr marL="0" indent="0">
              <a:buNone/>
            </a:pPr>
            <a:endParaRPr lang="en-NL" sz="2800" kern="0" dirty="0"/>
          </a:p>
          <a:p>
            <a:r>
              <a:rPr lang="en-NL" sz="2800" kern="0" dirty="0"/>
              <a:t>Voorkennis kan telkens opnieuw geüpdate worden aan de hand van data </a:t>
            </a:r>
          </a:p>
          <a:p>
            <a:r>
              <a:rPr lang="en-NL" sz="2800" kern="0" dirty="0"/>
              <a:t>Vooraf plannen van steekproefgroottes is niet nodig </a:t>
            </a:r>
          </a:p>
          <a:p>
            <a:r>
              <a:rPr lang="en-NL" sz="2800" kern="0" dirty="0"/>
              <a:t>Sluit aan bij de beweging van jaarlijkse audit naar zekerheid op continue basis</a:t>
            </a:r>
          </a:p>
          <a:p>
            <a:pPr marL="0" indent="0">
              <a:buNone/>
            </a:pPr>
            <a:endParaRPr lang="en-NL" sz="2800" kern="0" dirty="0"/>
          </a:p>
          <a:p>
            <a:pPr marL="0" indent="0">
              <a:buNone/>
            </a:pP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4156123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DC59E-928E-1A51-A0CD-B2F16DA98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8AB42-E14A-277A-43B9-13856D92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71" y="1916832"/>
            <a:ext cx="11523133" cy="927100"/>
          </a:xfrm>
        </p:spPr>
        <p:txBody>
          <a:bodyPr/>
          <a:lstStyle/>
          <a:p>
            <a:r>
              <a:rPr lang="en-GB" dirty="0" err="1"/>
              <a:t>Steekproeven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data-analyse </a:t>
            </a:r>
            <a:r>
              <a:rPr lang="en-GB" dirty="0" err="1"/>
              <a:t>versterken</a:t>
            </a:r>
            <a:r>
              <a:rPr lang="en-GB" dirty="0"/>
              <a:t> </a:t>
            </a:r>
            <a:r>
              <a:rPr lang="en-GB" dirty="0" err="1"/>
              <a:t>elkaar</a:t>
            </a:r>
            <a:r>
              <a:rPr lang="en-GB" dirty="0"/>
              <a:t> </a:t>
            </a:r>
            <a:r>
              <a:rPr lang="en-GB" dirty="0" err="1"/>
              <a:t>wanneer</a:t>
            </a:r>
            <a:r>
              <a:rPr lang="en-GB" dirty="0"/>
              <a:t> ze </a:t>
            </a:r>
            <a:r>
              <a:rPr lang="en-GB" dirty="0" err="1"/>
              <a:t>samenkomen</a:t>
            </a:r>
            <a:r>
              <a:rPr lang="en-GB" dirty="0"/>
              <a:t> in </a:t>
            </a:r>
            <a:r>
              <a:rPr lang="en-GB" dirty="0" err="1"/>
              <a:t>één</a:t>
            </a:r>
            <a:r>
              <a:rPr lang="en-GB" dirty="0"/>
              <a:t> </a:t>
            </a:r>
            <a:r>
              <a:rPr lang="en-GB" dirty="0" err="1"/>
              <a:t>gecombineerd</a:t>
            </a:r>
            <a:r>
              <a:rPr lang="en-GB" dirty="0"/>
              <a:t> model.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60E7E-78BA-8CDB-2E5A-AEF2504ACE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dirty="0"/>
              <a:t>20 mei 2026 - Symposium Statistical Auditing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7BB4E-5E7E-CC2D-0049-02A8C8D944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/>
              <a:t>Slide </a:t>
            </a:r>
            <a:fld id="{42BC1F3C-3BE1-4224-95DD-86E14650B8CA}" type="slidenum">
              <a:rPr lang="nl-NL" altLang="nl-NL" smtClean="0"/>
              <a:pPr/>
              <a:t>22</a:t>
            </a:fld>
            <a:endParaRPr lang="nl-NL" alt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BDE986-834D-CAF8-03CC-78DA32A7F272}"/>
              </a:ext>
            </a:extLst>
          </p:cNvPr>
          <p:cNvSpPr txBox="1">
            <a:spLocks/>
          </p:cNvSpPr>
          <p:nvPr/>
        </p:nvSpPr>
        <p:spPr bwMode="auto">
          <a:xfrm>
            <a:off x="357771" y="1749691"/>
            <a:ext cx="11523133" cy="18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A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4A8A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A8A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A8A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9pPr>
          </a:lstStyle>
          <a:p>
            <a:endParaRPr lang="en-NL" kern="0" dirty="0"/>
          </a:p>
          <a:p>
            <a:pPr marL="0" indent="0">
              <a:buNone/>
            </a:pPr>
            <a:endParaRPr lang="en-NL" sz="2800" kern="0" dirty="0"/>
          </a:p>
          <a:p>
            <a:pPr marL="0" indent="0">
              <a:buNone/>
            </a:pPr>
            <a:endParaRPr lang="en-NL" sz="2800" kern="0" dirty="0"/>
          </a:p>
          <a:p>
            <a:pPr marL="0" indent="0" algn="ctr">
              <a:buNone/>
            </a:pPr>
            <a:endParaRPr lang="en-NL" sz="2800" kern="0" dirty="0"/>
          </a:p>
          <a:p>
            <a:pPr marL="0" indent="0" algn="ctr">
              <a:buNone/>
            </a:pPr>
            <a:r>
              <a:rPr lang="en-NL" sz="2800" kern="0" dirty="0"/>
              <a:t>Bedankt voor jullie aandacht. </a:t>
            </a:r>
          </a:p>
          <a:p>
            <a:pPr marL="0" indent="0" algn="ctr">
              <a:buNone/>
            </a:pPr>
            <a:endParaRPr lang="en-NL" sz="2800" kern="0" dirty="0"/>
          </a:p>
        </p:txBody>
      </p:sp>
    </p:spTree>
    <p:extLst>
      <p:ext uri="{BB962C8B-B14F-4D97-AF65-F5344CB8AC3E}">
        <p14:creationId xmlns:p14="http://schemas.microsoft.com/office/powerpoint/2010/main" val="2395094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9E5C0-0D3E-5830-5EA8-3ABBCE54D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56B80-593E-F793-E9DC-E649D7E7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17" y="743512"/>
            <a:ext cx="11523133" cy="927100"/>
          </a:xfrm>
        </p:spPr>
        <p:txBody>
          <a:bodyPr/>
          <a:lstStyle/>
          <a:p>
            <a:r>
              <a:rPr lang="en-GB" sz="4000" dirty="0" err="1"/>
              <a:t>Referenties</a:t>
            </a:r>
            <a:endParaRPr lang="en-NL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DEE3C-6ACA-30DF-5668-DEA83BC04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  <a:p>
            <a:pPr marL="0" indent="0">
              <a:buNone/>
            </a:pPr>
            <a:endParaRPr lang="en-NL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A8761-7859-6C62-5B66-2149185176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dirty="0"/>
              <a:t>20 mei 2026 - Symposium Statistical Auditing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836B3-60C3-8911-7280-2704EE2B0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/>
              <a:t>Slide </a:t>
            </a:r>
            <a:fld id="{42BC1F3C-3BE1-4224-95DD-86E14650B8CA}" type="slidenum">
              <a:rPr lang="nl-NL" altLang="nl-NL" smtClean="0"/>
              <a:pPr/>
              <a:t>23</a:t>
            </a:fld>
            <a:endParaRPr lang="nl-NL" alt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E8A6B7-9C56-72AA-99E1-035AC73D8FD3}"/>
              </a:ext>
            </a:extLst>
          </p:cNvPr>
          <p:cNvSpPr txBox="1">
            <a:spLocks/>
          </p:cNvSpPr>
          <p:nvPr/>
        </p:nvSpPr>
        <p:spPr bwMode="auto">
          <a:xfrm>
            <a:off x="486834" y="1493839"/>
            <a:ext cx="11523133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A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4A8A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A8A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A8A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</a:rPr>
              <a:t>Derks, K., Mensink, L. &amp; de Swart, J. (2025). Teaching Advanced Statistical </a:t>
            </a:r>
            <a:r>
              <a:rPr lang="en-GB" sz="2000" dirty="0" err="1">
                <a:latin typeface="Arial" panose="020B0604020202020204" pitchFamily="34" charset="0"/>
              </a:rPr>
              <a:t>Modeling</a:t>
            </a:r>
            <a:r>
              <a:rPr lang="en-GB" sz="2000" dirty="0">
                <a:latin typeface="Arial" panose="020B0604020202020204" pitchFamily="34" charset="0"/>
              </a:rPr>
              <a:t> for Evaluating Audit Samples: A Demonstration Using the Open-Source Software JASP.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</a:rPr>
              <a:t>Derks, K., Mensink, L., de Swart, J., &amp; </a:t>
            </a:r>
            <a:r>
              <a:rPr lang="en-GB" sz="2000" dirty="0" err="1">
                <a:latin typeface="Arial" panose="020B0604020202020204" pitchFamily="34" charset="0"/>
              </a:rPr>
              <a:t>Wetzels</a:t>
            </a:r>
            <a:r>
              <a:rPr lang="en-GB" sz="2000" dirty="0">
                <a:latin typeface="Arial" panose="020B0604020202020204" pitchFamily="34" charset="0"/>
              </a:rPr>
              <a:t>, R. (2024). </a:t>
            </a:r>
            <a:r>
              <a:rPr lang="en-GB" sz="2000" dirty="0" err="1">
                <a:latin typeface="Arial" panose="020B0604020202020204" pitchFamily="34" charset="0"/>
              </a:rPr>
              <a:t>Toepassing</a:t>
            </a:r>
            <a:r>
              <a:rPr lang="en-GB" sz="2000" dirty="0">
                <a:latin typeface="Arial" panose="020B0604020202020204" pitchFamily="34" charset="0"/>
              </a:rPr>
              <a:t> van data-analyse om de </a:t>
            </a:r>
            <a:r>
              <a:rPr lang="en-GB" sz="2000" dirty="0" err="1">
                <a:latin typeface="Arial" panose="020B0604020202020204" pitchFamily="34" charset="0"/>
              </a:rPr>
              <a:t>steekproef</a:t>
            </a:r>
            <a:r>
              <a:rPr lang="en-GB" sz="2000" dirty="0">
                <a:latin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</a:rPr>
              <a:t>te</a:t>
            </a:r>
            <a:r>
              <a:rPr lang="en-GB" sz="2000" dirty="0">
                <a:latin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</a:rPr>
              <a:t>rationaliseren</a:t>
            </a:r>
            <a:r>
              <a:rPr lang="en-GB" sz="2000" dirty="0">
                <a:latin typeface="Arial" panose="020B0604020202020204" pitchFamily="34" charset="0"/>
              </a:rPr>
              <a:t>. </a:t>
            </a:r>
            <a:r>
              <a:rPr lang="en-GB" sz="2000" i="1" dirty="0" err="1">
                <a:latin typeface="Arial" panose="020B0604020202020204" pitchFamily="34" charset="0"/>
              </a:rPr>
              <a:t>Maandblad</a:t>
            </a:r>
            <a:r>
              <a:rPr lang="en-GB" sz="2000" i="1" dirty="0">
                <a:latin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</a:rPr>
              <a:t>voor</a:t>
            </a:r>
            <a:r>
              <a:rPr lang="en-GB" sz="2000" i="1" dirty="0">
                <a:latin typeface="Arial" panose="020B0604020202020204" pitchFamily="34" charset="0"/>
              </a:rPr>
              <a:t> Accountancy </a:t>
            </a:r>
            <a:r>
              <a:rPr lang="en-GB" sz="2000" i="1" dirty="0" err="1">
                <a:latin typeface="Arial" panose="020B0604020202020204" pitchFamily="34" charset="0"/>
              </a:rPr>
              <a:t>en</a:t>
            </a:r>
            <a:r>
              <a:rPr lang="en-GB" sz="2000" i="1" dirty="0">
                <a:latin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</a:rPr>
              <a:t>Bedrijfseconomie</a:t>
            </a:r>
            <a:r>
              <a:rPr lang="en-GB" sz="2000" dirty="0">
                <a:latin typeface="Arial" panose="020B0604020202020204" pitchFamily="34" charset="0"/>
              </a:rPr>
              <a:t>, </a:t>
            </a:r>
            <a:r>
              <a:rPr lang="en-GB" sz="2000" i="1" dirty="0">
                <a:latin typeface="Arial" panose="020B0604020202020204" pitchFamily="34" charset="0"/>
              </a:rPr>
              <a:t>98</a:t>
            </a:r>
            <a:r>
              <a:rPr lang="en-GB" sz="2000" dirty="0">
                <a:latin typeface="Arial" panose="020B0604020202020204" pitchFamily="34" charset="0"/>
              </a:rPr>
              <a:t>(4), 131-143.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</a:rPr>
              <a:t>Derks, K., de Swart, J., &amp; </a:t>
            </a:r>
            <a:r>
              <a:rPr lang="en-GB" sz="2000" dirty="0" err="1">
                <a:latin typeface="Arial" panose="020B0604020202020204" pitchFamily="34" charset="0"/>
              </a:rPr>
              <a:t>Wetzels</a:t>
            </a:r>
            <a:r>
              <a:rPr lang="en-GB" sz="2000" dirty="0">
                <a:latin typeface="Arial" panose="020B0604020202020204" pitchFamily="34" charset="0"/>
              </a:rPr>
              <a:t>, R. (2022). Een </a:t>
            </a:r>
            <a:r>
              <a:rPr lang="en-GB" sz="2000" dirty="0" err="1">
                <a:latin typeface="Arial" panose="020B0604020202020204" pitchFamily="34" charset="0"/>
              </a:rPr>
              <a:t>Bayesiaanse</a:t>
            </a:r>
            <a:r>
              <a:rPr lang="en-GB" sz="2000" dirty="0">
                <a:latin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</a:rPr>
              <a:t>blik</a:t>
            </a:r>
            <a:r>
              <a:rPr lang="en-GB" sz="2000" dirty="0">
                <a:latin typeface="Arial" panose="020B0604020202020204" pitchFamily="34" charset="0"/>
              </a:rPr>
              <a:t> op </a:t>
            </a:r>
            <a:r>
              <a:rPr lang="en-GB" sz="2000" dirty="0" err="1">
                <a:latin typeface="Arial" panose="020B0604020202020204" pitchFamily="34" charset="0"/>
              </a:rPr>
              <a:t>gestratificeerde</a:t>
            </a:r>
            <a:r>
              <a:rPr lang="en-GB" sz="2000" dirty="0">
                <a:latin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</a:rPr>
              <a:t>steekproeven</a:t>
            </a:r>
            <a:r>
              <a:rPr lang="en-GB" sz="2000" dirty="0">
                <a:latin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</a:rPr>
              <a:t>heeft</a:t>
            </a:r>
            <a:r>
              <a:rPr lang="en-GB" sz="2000" dirty="0">
                <a:latin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</a:rPr>
              <a:t>voordelen</a:t>
            </a:r>
            <a:r>
              <a:rPr lang="en-GB" sz="2000" dirty="0">
                <a:latin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</a:rPr>
              <a:t>voor</a:t>
            </a:r>
            <a:r>
              <a:rPr lang="en-GB" sz="2000" dirty="0">
                <a:latin typeface="Arial" panose="020B0604020202020204" pitchFamily="34" charset="0"/>
              </a:rPr>
              <a:t> de auditor. </a:t>
            </a:r>
            <a:r>
              <a:rPr lang="en-GB" sz="2000" i="1" dirty="0" err="1">
                <a:latin typeface="Arial" panose="020B0604020202020204" pitchFamily="34" charset="0"/>
              </a:rPr>
              <a:t>Maandblad</a:t>
            </a:r>
            <a:r>
              <a:rPr lang="en-GB" sz="2000" i="1" dirty="0">
                <a:latin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</a:rPr>
              <a:t>voor</a:t>
            </a:r>
            <a:r>
              <a:rPr lang="en-GB" sz="2000" i="1" dirty="0">
                <a:latin typeface="Arial" panose="020B0604020202020204" pitchFamily="34" charset="0"/>
              </a:rPr>
              <a:t> Accountancy </a:t>
            </a:r>
            <a:r>
              <a:rPr lang="en-GB" sz="2000" i="1" dirty="0" err="1">
                <a:latin typeface="Arial" panose="020B0604020202020204" pitchFamily="34" charset="0"/>
              </a:rPr>
              <a:t>en</a:t>
            </a:r>
            <a:r>
              <a:rPr lang="en-GB" sz="2000" i="1" dirty="0">
                <a:latin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</a:rPr>
              <a:t>Bedrijfseconomie</a:t>
            </a:r>
            <a:r>
              <a:rPr lang="en-GB" sz="2000" dirty="0">
                <a:latin typeface="Arial" panose="020B0604020202020204" pitchFamily="34" charset="0"/>
              </a:rPr>
              <a:t>, </a:t>
            </a:r>
            <a:r>
              <a:rPr lang="en-GB" sz="2000" i="1" dirty="0">
                <a:latin typeface="Arial" panose="020B0604020202020204" pitchFamily="34" charset="0"/>
              </a:rPr>
              <a:t>96</a:t>
            </a:r>
            <a:r>
              <a:rPr lang="en-GB" sz="2000" dirty="0">
                <a:latin typeface="Arial" panose="020B0604020202020204" pitchFamily="34" charset="0"/>
              </a:rPr>
              <a:t>(1/2), 37-46.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</a:rPr>
              <a:t>Meer </a:t>
            </a:r>
            <a:r>
              <a:rPr lang="en-GB" sz="2000" dirty="0" err="1">
                <a:latin typeface="Arial" panose="020B0604020202020204" pitchFamily="34" charset="0"/>
              </a:rPr>
              <a:t>informatie</a:t>
            </a:r>
            <a:r>
              <a:rPr lang="en-GB" sz="2000" dirty="0">
                <a:latin typeface="Arial" panose="020B0604020202020204" pitchFamily="34" charset="0"/>
              </a:rPr>
              <a:t> (links </a:t>
            </a:r>
            <a:r>
              <a:rPr lang="en-GB" sz="2000" dirty="0" err="1">
                <a:latin typeface="Arial" panose="020B0604020202020204" pitchFamily="34" charset="0"/>
              </a:rPr>
              <a:t>naar</a:t>
            </a:r>
            <a:r>
              <a:rPr lang="en-GB" sz="2000" dirty="0">
                <a:latin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</a:rPr>
              <a:t>artikelen</a:t>
            </a:r>
            <a:r>
              <a:rPr lang="en-GB" sz="2000" dirty="0">
                <a:latin typeface="Arial" panose="020B0604020202020204" pitchFamily="34" charset="0"/>
              </a:rPr>
              <a:t>, code </a:t>
            </a:r>
            <a:r>
              <a:rPr lang="en-GB" sz="2000" dirty="0" err="1">
                <a:latin typeface="Arial" panose="020B0604020202020204" pitchFamily="34" charset="0"/>
              </a:rPr>
              <a:t>en</a:t>
            </a:r>
            <a:r>
              <a:rPr lang="en-GB" sz="2000" dirty="0">
                <a:latin typeface="Arial" panose="020B0604020202020204" pitchFamily="34" charset="0"/>
              </a:rPr>
              <a:t> software) op </a:t>
            </a:r>
            <a:r>
              <a:rPr lang="en-NL" sz="2000" kern="0" dirty="0">
                <a:hlinkClick r:id="rId3"/>
              </a:rPr>
              <a:t>www.statisticalauditing.com</a:t>
            </a:r>
            <a:endParaRPr lang="en-NL" sz="2000" kern="0" dirty="0"/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NL" sz="2800" kern="0" dirty="0"/>
          </a:p>
          <a:p>
            <a:pPr marL="0" indent="0">
              <a:buNone/>
            </a:pPr>
            <a:endParaRPr lang="en-NL" sz="2800" kern="0" dirty="0"/>
          </a:p>
          <a:p>
            <a:pPr marL="0" indent="0">
              <a:buNone/>
            </a:pP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294387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62785-7B0A-C6F5-62DA-902FC69E3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10194-7550-20B1-4D44-CAC34A0D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17" y="1224520"/>
            <a:ext cx="11523133" cy="927100"/>
          </a:xfrm>
        </p:spPr>
        <p:txBody>
          <a:bodyPr/>
          <a:lstStyle/>
          <a:p>
            <a:r>
              <a:rPr lang="en-GB" dirty="0"/>
              <a:t>Data-analyse </a:t>
            </a:r>
            <a:r>
              <a:rPr lang="en-GB" dirty="0" err="1"/>
              <a:t>verandert</a:t>
            </a:r>
            <a:r>
              <a:rPr lang="en-GB" dirty="0"/>
              <a:t> wat </a:t>
            </a:r>
            <a:r>
              <a:rPr lang="en-GB" dirty="0" err="1"/>
              <a:t>mogelijk</a:t>
            </a:r>
            <a:r>
              <a:rPr lang="en-GB" dirty="0"/>
              <a:t> is </a:t>
            </a:r>
            <a:r>
              <a:rPr lang="en-GB" dirty="0" err="1"/>
              <a:t>binnen</a:t>
            </a:r>
            <a:r>
              <a:rPr lang="en-GB" dirty="0"/>
              <a:t> de audit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2783C5-0427-6722-6C7C-1791F0D2A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1691804"/>
            <a:ext cx="11523133" cy="424862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834A388-E3A3-4C1F-C731-2574749E80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dirty="0"/>
              <a:t>20 mei 2026 - Symposium Statistical Auditing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B7E68B6-7CE8-898A-4D69-99633A81FE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/>
              <a:t>Slide </a:t>
            </a:r>
            <a:fld id="{42BC1F3C-3BE1-4224-95DD-86E14650B8CA}" type="slidenum">
              <a:rPr lang="nl-NL" altLang="nl-NL" smtClean="0"/>
              <a:pPr/>
              <a:t>3</a:t>
            </a:fld>
            <a:endParaRPr lang="nl-NL" alt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22803EE-9264-C1B4-F2AC-6790259CF4C9}"/>
              </a:ext>
            </a:extLst>
          </p:cNvPr>
          <p:cNvSpPr txBox="1">
            <a:spLocks/>
          </p:cNvSpPr>
          <p:nvPr/>
        </p:nvSpPr>
        <p:spPr bwMode="auto">
          <a:xfrm>
            <a:off x="486834" y="1844204"/>
            <a:ext cx="11523133" cy="424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A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4A8A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A8A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A8A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A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kern="0" dirty="0"/>
          </a:p>
          <a:p>
            <a:pPr marL="0" indent="0">
              <a:buNone/>
            </a:pPr>
            <a:endParaRPr lang="en-GB" sz="2800" kern="0" dirty="0"/>
          </a:p>
          <a:p>
            <a:pPr marL="0" indent="0">
              <a:buNone/>
            </a:pPr>
            <a:r>
              <a:rPr lang="en-GB" sz="2800" kern="0" dirty="0" err="1"/>
              <a:t>Beschikbaarheid</a:t>
            </a:r>
            <a:r>
              <a:rPr lang="en-GB" sz="2800" kern="0" dirty="0"/>
              <a:t> van data:</a:t>
            </a:r>
          </a:p>
          <a:p>
            <a:r>
              <a:rPr lang="en-GB" sz="2400" dirty="0"/>
              <a:t>Steeds </a:t>
            </a:r>
            <a:r>
              <a:rPr lang="en-GB" sz="2400" dirty="0" err="1"/>
              <a:t>meer</a:t>
            </a:r>
            <a:r>
              <a:rPr lang="en-GB" sz="2400" dirty="0"/>
              <a:t> </a:t>
            </a:r>
            <a:r>
              <a:rPr lang="en-GB" sz="2400" dirty="0" err="1"/>
              <a:t>processen</a:t>
            </a:r>
            <a:r>
              <a:rPr lang="en-GB" sz="2400" dirty="0"/>
              <a:t> </a:t>
            </a:r>
            <a:r>
              <a:rPr lang="en-GB" sz="2400" dirty="0" err="1"/>
              <a:t>zijn</a:t>
            </a:r>
            <a:r>
              <a:rPr lang="en-GB" sz="2400" dirty="0"/>
              <a:t> </a:t>
            </a:r>
            <a:r>
              <a:rPr lang="en-GB" sz="2400" dirty="0" err="1"/>
              <a:t>volledig</a:t>
            </a:r>
            <a:r>
              <a:rPr lang="en-GB" sz="2400" dirty="0"/>
              <a:t> </a:t>
            </a:r>
            <a:r>
              <a:rPr lang="en-GB" sz="2400" dirty="0" err="1"/>
              <a:t>digitaal</a:t>
            </a:r>
            <a:r>
              <a:rPr lang="en-GB" sz="2400" dirty="0"/>
              <a:t> </a:t>
            </a:r>
            <a:r>
              <a:rPr lang="en-GB" sz="2400" dirty="0" err="1"/>
              <a:t>vastgelegd</a:t>
            </a:r>
            <a:endParaRPr lang="en-GB" sz="2400" dirty="0"/>
          </a:p>
          <a:p>
            <a:r>
              <a:rPr lang="en-GB" sz="2400" dirty="0" err="1"/>
              <a:t>Makkelijkere</a:t>
            </a:r>
            <a:r>
              <a:rPr lang="en-GB" sz="2400" dirty="0"/>
              <a:t> </a:t>
            </a:r>
            <a:r>
              <a:rPr lang="en-GB" sz="2400" dirty="0" err="1"/>
              <a:t>toegang</a:t>
            </a:r>
            <a:r>
              <a:rPr lang="en-GB" sz="2400" dirty="0"/>
              <a:t> tot </a:t>
            </a:r>
            <a:r>
              <a:rPr lang="en-GB" sz="2400" dirty="0" err="1"/>
              <a:t>volledige</a:t>
            </a:r>
            <a:r>
              <a:rPr lang="en-GB" sz="2400" dirty="0"/>
              <a:t> </a:t>
            </a:r>
            <a:r>
              <a:rPr lang="en-GB" sz="2400" dirty="0" err="1"/>
              <a:t>populaties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800" dirty="0"/>
              <a:t>Van data </a:t>
            </a:r>
            <a:r>
              <a:rPr lang="en-GB" sz="2800" dirty="0" err="1"/>
              <a:t>naar</a:t>
            </a:r>
            <a:r>
              <a:rPr lang="en-GB" sz="2800" dirty="0"/>
              <a:t> </a:t>
            </a:r>
            <a:r>
              <a:rPr lang="en-GB" sz="2800" dirty="0" err="1"/>
              <a:t>inzicht</a:t>
            </a:r>
            <a:r>
              <a:rPr lang="en-GB" sz="2800" dirty="0"/>
              <a:t>: </a:t>
            </a:r>
          </a:p>
          <a:p>
            <a:r>
              <a:rPr lang="en-GB" sz="2400" dirty="0" err="1"/>
              <a:t>Patronen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risico’s</a:t>
            </a:r>
            <a:r>
              <a:rPr lang="en-GB" sz="2400" dirty="0"/>
              <a:t> </a:t>
            </a:r>
            <a:r>
              <a:rPr lang="en-GB" sz="2400" dirty="0" err="1"/>
              <a:t>zijn</a:t>
            </a:r>
            <a:r>
              <a:rPr lang="en-GB" sz="2400" dirty="0"/>
              <a:t> steeds </a:t>
            </a:r>
            <a:r>
              <a:rPr lang="en-GB" sz="2400" dirty="0" err="1"/>
              <a:t>eerder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beter</a:t>
            </a:r>
            <a:r>
              <a:rPr lang="en-GB" sz="2400" dirty="0"/>
              <a:t> </a:t>
            </a:r>
            <a:r>
              <a:rPr lang="en-GB" sz="2400" dirty="0" err="1"/>
              <a:t>zichtbaar</a:t>
            </a:r>
            <a:r>
              <a:rPr lang="en-GB" sz="2400" dirty="0"/>
              <a:t> in data</a:t>
            </a:r>
            <a:endParaRPr lang="en-GB" sz="2400" kern="0" dirty="0"/>
          </a:p>
          <a:p>
            <a:r>
              <a:rPr lang="en-GB" sz="2400" dirty="0" err="1"/>
              <a:t>Populaties</a:t>
            </a:r>
            <a:r>
              <a:rPr lang="en-GB" sz="2400" dirty="0"/>
              <a:t> </a:t>
            </a:r>
            <a:r>
              <a:rPr lang="en-GB" sz="2400" dirty="0" err="1"/>
              <a:t>kunnen</a:t>
            </a:r>
            <a:r>
              <a:rPr lang="en-GB" sz="2400" dirty="0"/>
              <a:t> </a:t>
            </a:r>
            <a:r>
              <a:rPr lang="en-GB" sz="2400" dirty="0" err="1"/>
              <a:t>continu</a:t>
            </a:r>
            <a:r>
              <a:rPr lang="en-GB" sz="2400" dirty="0"/>
              <a:t> </a:t>
            </a:r>
            <a:r>
              <a:rPr lang="en-GB" sz="2400" dirty="0" err="1"/>
              <a:t>worden</a:t>
            </a:r>
            <a:r>
              <a:rPr lang="en-GB" sz="2400" dirty="0"/>
              <a:t> </a:t>
            </a:r>
            <a:r>
              <a:rPr lang="en-GB" sz="2400" dirty="0" err="1"/>
              <a:t>gemonitord</a:t>
            </a:r>
            <a:r>
              <a:rPr lang="en-GB" sz="2400" dirty="0"/>
              <a:t> in </a:t>
            </a:r>
            <a:r>
              <a:rPr lang="en-GB" sz="2400" dirty="0" err="1"/>
              <a:t>plaats</a:t>
            </a:r>
            <a:r>
              <a:rPr lang="en-GB" sz="2400" dirty="0"/>
              <a:t> van </a:t>
            </a:r>
            <a:r>
              <a:rPr lang="en-GB" sz="2400" dirty="0" err="1"/>
              <a:t>periodiek</a:t>
            </a:r>
            <a:r>
              <a:rPr lang="en-GB" sz="2400" dirty="0"/>
              <a:t> </a:t>
            </a:r>
            <a:r>
              <a:rPr lang="en-GB" sz="2400" dirty="0" err="1"/>
              <a:t>getest</a:t>
            </a:r>
            <a:br>
              <a:rPr lang="en-GB" sz="2400" dirty="0"/>
            </a:b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260950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5017" y="1224520"/>
            <a:ext cx="11523133" cy="927100"/>
          </a:xfrm>
        </p:spPr>
        <p:txBody>
          <a:bodyPr/>
          <a:lstStyle/>
          <a:p>
            <a:r>
              <a:rPr lang="en-GB" dirty="0"/>
              <a:t>Is de </a:t>
            </a:r>
            <a:r>
              <a:rPr lang="en-GB" dirty="0" err="1"/>
              <a:t>steekproef</a:t>
            </a:r>
            <a:r>
              <a:rPr lang="en-GB" dirty="0"/>
              <a:t> ten </a:t>
            </a:r>
            <a:r>
              <a:rPr lang="en-GB" dirty="0" err="1"/>
              <a:t>dode</a:t>
            </a:r>
            <a:r>
              <a:rPr lang="en-GB" dirty="0"/>
              <a:t> </a:t>
            </a:r>
            <a:r>
              <a:rPr lang="en-GB" dirty="0" err="1"/>
              <a:t>opgeschreven</a:t>
            </a:r>
            <a:r>
              <a:rPr lang="en-GB" dirty="0"/>
              <a:t>? 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4434" y="1691804"/>
            <a:ext cx="11523133" cy="424862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err="1"/>
              <a:t>Wetenschappelijke</a:t>
            </a:r>
            <a:r>
              <a:rPr lang="en-GB" sz="2800" dirty="0"/>
              <a:t> </a:t>
            </a:r>
            <a:r>
              <a:rPr lang="en-GB" sz="2800" dirty="0" err="1"/>
              <a:t>literatuur</a:t>
            </a:r>
            <a:r>
              <a:rPr lang="en-GB" sz="2800" dirty="0"/>
              <a:t>: </a:t>
            </a:r>
          </a:p>
          <a:p>
            <a:r>
              <a:rPr lang="en-GB" sz="2400" dirty="0"/>
              <a:t>Continuous auditing, full population testing</a:t>
            </a:r>
          </a:p>
          <a:p>
            <a:r>
              <a:rPr lang="en-GB" sz="2400" dirty="0" err="1"/>
              <a:t>Steekproef</a:t>
            </a:r>
            <a:r>
              <a:rPr lang="en-GB" sz="2400" dirty="0"/>
              <a:t> </a:t>
            </a:r>
            <a:r>
              <a:rPr lang="en-GB" sz="2400" dirty="0" err="1"/>
              <a:t>overbodig</a:t>
            </a:r>
            <a:r>
              <a:rPr lang="en-GB" sz="2400" dirty="0"/>
              <a:t>?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800" dirty="0"/>
              <a:t>Maar hoe zit </a:t>
            </a:r>
            <a:r>
              <a:rPr lang="en-GB" sz="2800" dirty="0" err="1"/>
              <a:t>dat</a:t>
            </a:r>
            <a:r>
              <a:rPr lang="en-GB" sz="2800" dirty="0"/>
              <a:t> in de </a:t>
            </a:r>
            <a:r>
              <a:rPr lang="en-GB" sz="2800" dirty="0" err="1"/>
              <a:t>praktijk</a:t>
            </a:r>
            <a:r>
              <a:rPr lang="en-GB" sz="2800" dirty="0"/>
              <a:t>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dirty="0"/>
              <a:t>20 mei 2026 - Symposium Statistical Auditing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/>
              <a:t>Slide </a:t>
            </a:r>
            <a:fld id="{42BC1F3C-3BE1-4224-95DD-86E14650B8CA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6904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EB2E8-C819-F1F7-3F33-917546E64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E1BEB-EA52-0426-3379-DBD0BA8E7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17" y="1224520"/>
            <a:ext cx="11523133" cy="927100"/>
          </a:xfrm>
        </p:spPr>
        <p:txBody>
          <a:bodyPr/>
          <a:lstStyle/>
          <a:p>
            <a:r>
              <a:rPr lang="en-GB" dirty="0"/>
              <a:t>Is de </a:t>
            </a:r>
            <a:r>
              <a:rPr lang="en-GB" dirty="0" err="1"/>
              <a:t>steekproef</a:t>
            </a:r>
            <a:r>
              <a:rPr lang="en-GB" dirty="0"/>
              <a:t> ten </a:t>
            </a:r>
            <a:r>
              <a:rPr lang="en-GB" dirty="0" err="1"/>
              <a:t>dode</a:t>
            </a:r>
            <a:r>
              <a:rPr lang="en-GB" dirty="0"/>
              <a:t> </a:t>
            </a:r>
            <a:r>
              <a:rPr lang="en-GB" dirty="0" err="1"/>
              <a:t>opgeschreven</a:t>
            </a:r>
            <a:r>
              <a:rPr lang="en-GB" dirty="0"/>
              <a:t>?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05F084-61F1-793A-09E7-635497C2D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1691804"/>
            <a:ext cx="11523133" cy="4248622"/>
          </a:xfrm>
        </p:spPr>
        <p:txBody>
          <a:bodyPr/>
          <a:lstStyle/>
          <a:p>
            <a:endParaRPr lang="en-GB" sz="2400" dirty="0"/>
          </a:p>
          <a:p>
            <a:endParaRPr lang="en-GB" sz="2400" dirty="0"/>
          </a:p>
          <a:p>
            <a:pPr marL="0" indent="0" algn="ctr">
              <a:buNone/>
            </a:pPr>
            <a:endParaRPr lang="en-GB" sz="3600" i="1" dirty="0"/>
          </a:p>
          <a:p>
            <a:pPr marL="0" indent="0" algn="ctr">
              <a:buNone/>
            </a:pPr>
            <a:r>
              <a:rPr lang="en-GB" sz="3600" i="1" dirty="0"/>
              <a:t>Wie van </a:t>
            </a:r>
            <a:r>
              <a:rPr lang="en-GB" sz="3600" i="1" dirty="0" err="1"/>
              <a:t>jullie</a:t>
            </a:r>
            <a:r>
              <a:rPr lang="en-GB" sz="3600" i="1" dirty="0"/>
              <a:t> </a:t>
            </a:r>
            <a:r>
              <a:rPr lang="en-GB" sz="3600" i="1" dirty="0" err="1"/>
              <a:t>heeft</a:t>
            </a:r>
            <a:r>
              <a:rPr lang="en-GB" sz="3600" i="1" dirty="0"/>
              <a:t> het </a:t>
            </a:r>
            <a:r>
              <a:rPr lang="en-GB" sz="3600" i="1" dirty="0" err="1"/>
              <a:t>afgelopen</a:t>
            </a:r>
            <a:r>
              <a:rPr lang="en-GB" sz="3600" i="1" dirty="0"/>
              <a:t> </a:t>
            </a:r>
            <a:r>
              <a:rPr lang="en-GB" sz="3600" i="1" dirty="0" err="1"/>
              <a:t>jaar</a:t>
            </a:r>
            <a:r>
              <a:rPr lang="en-GB" sz="3600" i="1" dirty="0"/>
              <a:t> </a:t>
            </a:r>
            <a:r>
              <a:rPr lang="en-GB" sz="3600" b="1" i="1" dirty="0" err="1"/>
              <a:t>geen</a:t>
            </a:r>
            <a:r>
              <a:rPr lang="en-GB" sz="3600" i="1" dirty="0"/>
              <a:t> </a:t>
            </a:r>
            <a:r>
              <a:rPr lang="en-GB" sz="3600" i="1" dirty="0" err="1"/>
              <a:t>steekproef</a:t>
            </a:r>
            <a:r>
              <a:rPr lang="en-GB" sz="3600" i="1" dirty="0"/>
              <a:t> </a:t>
            </a:r>
            <a:r>
              <a:rPr lang="en-GB" sz="3600" i="1" dirty="0" err="1"/>
              <a:t>getrokken</a:t>
            </a:r>
            <a:r>
              <a:rPr lang="en-GB" sz="3600" i="1" dirty="0"/>
              <a:t> </a:t>
            </a:r>
            <a:r>
              <a:rPr lang="en-GB" sz="3600" i="1" dirty="0" err="1"/>
              <a:t>als</a:t>
            </a:r>
            <a:r>
              <a:rPr lang="en-GB" sz="3600" i="1" dirty="0"/>
              <a:t> </a:t>
            </a:r>
            <a:r>
              <a:rPr lang="en-GB" sz="3600" i="1" dirty="0" err="1"/>
              <a:t>onderdeel</a:t>
            </a:r>
            <a:r>
              <a:rPr lang="en-GB" sz="3600" i="1" dirty="0"/>
              <a:t> van </a:t>
            </a:r>
            <a:r>
              <a:rPr lang="en-GB" sz="3600" i="1" dirty="0" err="1"/>
              <a:t>een</a:t>
            </a:r>
            <a:r>
              <a:rPr lang="en-GB" sz="3600" i="1" dirty="0"/>
              <a:t> </a:t>
            </a:r>
            <a:r>
              <a:rPr lang="en-GB" sz="3600" i="1" dirty="0" err="1"/>
              <a:t>controle</a:t>
            </a:r>
            <a:r>
              <a:rPr lang="en-GB" sz="3600" i="1" dirty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98E7F0-6FF1-F830-2AA0-EA672CFAA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dirty="0"/>
              <a:t>20 mei 2026 - Symposium Statistical Auditing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0A0888-5E3A-6ED5-B2D4-6F100113D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/>
              <a:t>Slide </a:t>
            </a:r>
            <a:fld id="{42BC1F3C-3BE1-4224-95DD-86E14650B8CA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07142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DE216-4620-C680-50F3-203BAFDAE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AE1FD-A606-31F7-6CC1-617AB2D1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17" y="1224520"/>
            <a:ext cx="11523133" cy="927100"/>
          </a:xfrm>
        </p:spPr>
        <p:txBody>
          <a:bodyPr/>
          <a:lstStyle/>
          <a:p>
            <a:r>
              <a:rPr lang="en-GB" dirty="0"/>
              <a:t>Is de </a:t>
            </a:r>
            <a:r>
              <a:rPr lang="en-GB" dirty="0" err="1"/>
              <a:t>steekproef</a:t>
            </a:r>
            <a:r>
              <a:rPr lang="en-GB" dirty="0"/>
              <a:t> ten </a:t>
            </a:r>
            <a:r>
              <a:rPr lang="en-GB" dirty="0" err="1"/>
              <a:t>dode</a:t>
            </a:r>
            <a:r>
              <a:rPr lang="en-GB" dirty="0"/>
              <a:t> </a:t>
            </a:r>
            <a:r>
              <a:rPr lang="en-GB" dirty="0" err="1"/>
              <a:t>opgeschreven</a:t>
            </a:r>
            <a:r>
              <a:rPr lang="en-GB" dirty="0"/>
              <a:t>?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5EC453-6CBB-5935-EE4B-FDFC48833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1691804"/>
            <a:ext cx="11523133" cy="424862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i="1" dirty="0"/>
              <a:t>Wie van </a:t>
            </a:r>
            <a:r>
              <a:rPr lang="en-GB" sz="3600" i="1" dirty="0" err="1"/>
              <a:t>jullie</a:t>
            </a:r>
            <a:r>
              <a:rPr lang="en-GB" sz="3600" i="1" dirty="0"/>
              <a:t> </a:t>
            </a:r>
            <a:r>
              <a:rPr lang="en-GB" sz="3600" i="1" dirty="0" err="1"/>
              <a:t>maakte</a:t>
            </a:r>
            <a:r>
              <a:rPr lang="en-GB" sz="3600" i="1" dirty="0"/>
              <a:t> het </a:t>
            </a:r>
            <a:r>
              <a:rPr lang="en-GB" sz="3600" i="1" dirty="0" err="1"/>
              <a:t>afgelopen</a:t>
            </a:r>
            <a:r>
              <a:rPr lang="en-GB" sz="3600" i="1" dirty="0"/>
              <a:t> </a:t>
            </a:r>
            <a:r>
              <a:rPr lang="en-GB" sz="3600" i="1" dirty="0" err="1"/>
              <a:t>jaar</a:t>
            </a:r>
            <a:r>
              <a:rPr lang="en-GB" sz="3600" i="1" dirty="0"/>
              <a:t> </a:t>
            </a:r>
            <a:r>
              <a:rPr lang="en-GB" sz="3600" b="1" i="1" dirty="0" err="1"/>
              <a:t>geen</a:t>
            </a:r>
            <a:r>
              <a:rPr lang="en-GB" sz="3600" b="1" i="1" dirty="0"/>
              <a:t> </a:t>
            </a:r>
            <a:r>
              <a:rPr lang="en-GB" sz="3600" i="1" dirty="0" err="1"/>
              <a:t>gebruik</a:t>
            </a:r>
            <a:r>
              <a:rPr lang="en-GB" sz="3600" i="1" dirty="0"/>
              <a:t> van data-analyse </a:t>
            </a:r>
            <a:r>
              <a:rPr lang="en-GB" sz="3600" i="1" dirty="0" err="1"/>
              <a:t>als</a:t>
            </a:r>
            <a:r>
              <a:rPr lang="en-GB" sz="3600" i="1" dirty="0"/>
              <a:t> </a:t>
            </a:r>
            <a:r>
              <a:rPr lang="en-GB" sz="3600" i="1" dirty="0" err="1"/>
              <a:t>onderdeel</a:t>
            </a:r>
            <a:r>
              <a:rPr lang="en-GB" sz="3600" i="1" dirty="0"/>
              <a:t> van de </a:t>
            </a:r>
            <a:r>
              <a:rPr lang="en-GB" sz="3600" i="1" dirty="0" err="1"/>
              <a:t>controle</a:t>
            </a:r>
            <a:r>
              <a:rPr lang="en-GB" sz="3600" i="1" dirty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DBFC2AA-A130-F5C9-E36B-26EFAC572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dirty="0"/>
              <a:t>20 mei 2026 - Symposium Statistical Auditing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5D45F1-9BE1-15E9-32B5-457A7E7D5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/>
              <a:t>Slide </a:t>
            </a:r>
            <a:fld id="{42BC1F3C-3BE1-4224-95DD-86E14650B8CA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8724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21B8D-FC86-D156-15A5-BF81F248A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4E13E0-3C11-0106-2B87-B38F54C46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17" y="1224520"/>
            <a:ext cx="11523133" cy="927100"/>
          </a:xfrm>
        </p:spPr>
        <p:txBody>
          <a:bodyPr/>
          <a:lstStyle/>
          <a:p>
            <a:r>
              <a:rPr lang="en-GB" dirty="0" err="1"/>
              <a:t>Steekproeven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data-analyse </a:t>
            </a:r>
            <a:r>
              <a:rPr lang="en-GB" dirty="0" err="1"/>
              <a:t>bestaan</a:t>
            </a:r>
            <a:r>
              <a:rPr lang="en-GB" dirty="0"/>
              <a:t> in de </a:t>
            </a:r>
            <a:r>
              <a:rPr lang="en-GB" dirty="0" err="1"/>
              <a:t>praktijk</a:t>
            </a:r>
            <a:r>
              <a:rPr lang="en-GB" dirty="0"/>
              <a:t> </a:t>
            </a:r>
            <a:r>
              <a:rPr lang="en-GB" dirty="0" err="1"/>
              <a:t>vaak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van </a:t>
            </a:r>
            <a:r>
              <a:rPr lang="en-GB" dirty="0" err="1"/>
              <a:t>elkaar</a:t>
            </a:r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5052D7-D65F-C459-9D55-1D6442AEC5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dirty="0"/>
              <a:t>20 mei 2026 - Symposium Statistical Auditing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FAAC4FA-DA95-1A5A-84A4-AD5AF5E2D8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/>
              <a:t>Slide </a:t>
            </a:r>
            <a:fld id="{42BC1F3C-3BE1-4224-95DD-86E14650B8CA}" type="slidenum">
              <a:rPr lang="nl-NL" altLang="nl-NL" smtClean="0"/>
              <a:pPr/>
              <a:t>7</a:t>
            </a:fld>
            <a:endParaRPr lang="nl-NL" altLang="nl-NL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1AB60A3-A424-ACEF-0F0E-D88AF3561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9"/>
          <a:stretch>
            <a:fillRect/>
          </a:stretch>
        </p:blipFill>
        <p:spPr bwMode="auto">
          <a:xfrm>
            <a:off x="203009" y="3074748"/>
            <a:ext cx="5658919" cy="273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C71CB2-10FC-3889-83EB-B547EEF21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462" y="3061574"/>
            <a:ext cx="5619402" cy="24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7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1089D-6D87-1DCB-DFA2-E2A6870C5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13A6E-EF4E-CED2-70FE-03F10FA6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17" y="1224520"/>
            <a:ext cx="11523133" cy="927100"/>
          </a:xfrm>
        </p:spPr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geïsoleerde</a:t>
            </a:r>
            <a:r>
              <a:rPr lang="en-GB" dirty="0"/>
              <a:t> </a:t>
            </a:r>
            <a:r>
              <a:rPr lang="en-GB" dirty="0" err="1"/>
              <a:t>steekproef</a:t>
            </a:r>
            <a:r>
              <a:rPr lang="en-GB" dirty="0"/>
              <a:t> </a:t>
            </a:r>
            <a:r>
              <a:rPr lang="en-GB" dirty="0" err="1"/>
              <a:t>reduceert</a:t>
            </a:r>
            <a:r>
              <a:rPr lang="en-GB" dirty="0"/>
              <a:t> </a:t>
            </a:r>
            <a:r>
              <a:rPr lang="en-GB" dirty="0" err="1"/>
              <a:t>informatie</a:t>
            </a:r>
            <a:r>
              <a:rPr lang="en-GB" dirty="0"/>
              <a:t> tot twee </a:t>
            </a:r>
            <a:r>
              <a:rPr lang="en-GB" dirty="0" err="1"/>
              <a:t>getallen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046D3-3459-91A7-1431-BE84BFEBC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1691804"/>
            <a:ext cx="11523133" cy="424862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De </a:t>
            </a:r>
            <a:r>
              <a:rPr lang="en-GB" dirty="0" err="1"/>
              <a:t>steekproef</a:t>
            </a:r>
            <a:r>
              <a:rPr lang="en-GB" dirty="0"/>
              <a:t> </a:t>
            </a:r>
            <a:r>
              <a:rPr lang="en-GB" dirty="0" err="1"/>
              <a:t>draait</a:t>
            </a:r>
            <a:r>
              <a:rPr lang="en-GB" dirty="0"/>
              <a:t> om:</a:t>
            </a:r>
            <a:endParaRPr lang="en-GB" sz="2800" dirty="0"/>
          </a:p>
          <a:p>
            <a:r>
              <a:rPr lang="en-GB" sz="2400" i="1" dirty="0"/>
              <a:t>k: </a:t>
            </a:r>
            <a:r>
              <a:rPr lang="en-GB" sz="2400" dirty="0"/>
              <a:t>het </a:t>
            </a:r>
            <a:r>
              <a:rPr lang="en-GB" sz="2400" dirty="0" err="1"/>
              <a:t>aantal</a:t>
            </a:r>
            <a:r>
              <a:rPr lang="en-GB" sz="2400" dirty="0"/>
              <a:t> </a:t>
            </a:r>
            <a:r>
              <a:rPr lang="en-GB" sz="2400" dirty="0" err="1"/>
              <a:t>fouten</a:t>
            </a:r>
            <a:r>
              <a:rPr lang="en-GB" sz="2400" dirty="0"/>
              <a:t> in de </a:t>
            </a:r>
            <a:r>
              <a:rPr lang="en-GB" sz="2400" dirty="0" err="1"/>
              <a:t>steekproef</a:t>
            </a:r>
            <a:r>
              <a:rPr lang="en-GB" sz="2400" dirty="0"/>
              <a:t> </a:t>
            </a:r>
          </a:p>
          <a:p>
            <a:r>
              <a:rPr lang="en-GB" sz="2400" i="1" dirty="0"/>
              <a:t>n</a:t>
            </a:r>
            <a:r>
              <a:rPr lang="en-GB" sz="2400" dirty="0"/>
              <a:t>: de </a:t>
            </a:r>
            <a:r>
              <a:rPr lang="en-GB" sz="2400" dirty="0" err="1"/>
              <a:t>steekproefgrootte</a:t>
            </a:r>
            <a:endParaRPr lang="en-GB" sz="24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De </a:t>
            </a:r>
            <a:r>
              <a:rPr lang="en-GB" sz="2800" dirty="0" err="1"/>
              <a:t>vele</a:t>
            </a:r>
            <a:r>
              <a:rPr lang="en-GB" sz="2800" dirty="0"/>
              <a:t> </a:t>
            </a:r>
            <a:r>
              <a:rPr lang="en-GB" sz="2800" dirty="0" err="1"/>
              <a:t>informatie</a:t>
            </a:r>
            <a:r>
              <a:rPr lang="en-GB" sz="2800" dirty="0"/>
              <a:t> die </a:t>
            </a:r>
            <a:r>
              <a:rPr lang="en-GB" sz="2800" dirty="0" err="1"/>
              <a:t>hiernaast</a:t>
            </a:r>
            <a:r>
              <a:rPr lang="en-GB" sz="2800" dirty="0"/>
              <a:t> </a:t>
            </a:r>
            <a:r>
              <a:rPr lang="en-GB" sz="2800" dirty="0" err="1"/>
              <a:t>beschikbaar</a:t>
            </a:r>
            <a:r>
              <a:rPr lang="en-GB" sz="2800" dirty="0"/>
              <a:t> is, </a:t>
            </a:r>
            <a:r>
              <a:rPr lang="en-GB" sz="2800" dirty="0" err="1"/>
              <a:t>wordt</a:t>
            </a:r>
            <a:r>
              <a:rPr lang="en-GB" sz="2800" dirty="0"/>
              <a:t> </a:t>
            </a:r>
            <a:r>
              <a:rPr lang="en-GB" sz="2800" dirty="0" err="1"/>
              <a:t>vaak</a:t>
            </a:r>
            <a:r>
              <a:rPr lang="en-GB" sz="2800" dirty="0"/>
              <a:t> </a:t>
            </a:r>
            <a:r>
              <a:rPr lang="en-GB" sz="2800" dirty="0" err="1"/>
              <a:t>niet</a:t>
            </a:r>
            <a:r>
              <a:rPr lang="en-GB" sz="2800" dirty="0"/>
              <a:t> </a:t>
            </a:r>
            <a:r>
              <a:rPr lang="en-GB" sz="2800" b="1" dirty="0" err="1"/>
              <a:t>expliciet</a:t>
            </a:r>
            <a:r>
              <a:rPr lang="en-GB" sz="2800" dirty="0"/>
              <a:t> </a:t>
            </a:r>
            <a:r>
              <a:rPr lang="en-GB" sz="2800" dirty="0" err="1"/>
              <a:t>meegenomen</a:t>
            </a:r>
            <a:r>
              <a:rPr lang="en-GB" sz="2800" dirty="0"/>
              <a:t>.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i="1" dirty="0"/>
          </a:p>
          <a:p>
            <a:pPr marL="0" indent="0">
              <a:buNone/>
            </a:pPr>
            <a:endParaRPr lang="en-GB" sz="2800" i="1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2223DD-7EDB-2A2A-BA7E-E52606F605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dirty="0"/>
              <a:t>20 mei 2026 - Symposium Statistical Auditing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1AAFA65-9B2D-36DF-2CBE-0D86E03326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/>
              <a:t>Slide </a:t>
            </a:r>
            <a:fld id="{42BC1F3C-3BE1-4224-95DD-86E14650B8CA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81342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C2570-4596-29C3-10E2-64B1330E4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955349-0B39-898B-9700-9A49542E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17" y="1224520"/>
            <a:ext cx="11523133" cy="927100"/>
          </a:xfrm>
        </p:spPr>
        <p:txBody>
          <a:bodyPr/>
          <a:lstStyle/>
          <a:p>
            <a:r>
              <a:rPr lang="en-GB" dirty="0"/>
              <a:t>Van </a:t>
            </a:r>
            <a:r>
              <a:rPr lang="en-GB" dirty="0" err="1"/>
              <a:t>geïsoleerd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gecombineerd</a:t>
            </a:r>
            <a:r>
              <a:rPr lang="en-GB" dirty="0"/>
              <a:t> door </a:t>
            </a:r>
            <a:r>
              <a:rPr lang="en-GB" dirty="0" err="1"/>
              <a:t>Bayesiaans</a:t>
            </a:r>
            <a:r>
              <a:rPr lang="en-GB" dirty="0"/>
              <a:t> </a:t>
            </a:r>
            <a:r>
              <a:rPr lang="en-GB" dirty="0" err="1"/>
              <a:t>modelleren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33300-2B9A-844E-C462-82E8E391F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1691804"/>
            <a:ext cx="11523133" cy="424862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De </a:t>
            </a:r>
            <a:r>
              <a:rPr lang="en-GB" sz="2800" dirty="0" err="1"/>
              <a:t>vraag</a:t>
            </a:r>
            <a:r>
              <a:rPr lang="en-GB" sz="2800" dirty="0"/>
              <a:t> </a:t>
            </a:r>
            <a:r>
              <a:rPr lang="en-GB" sz="2800" dirty="0" err="1"/>
              <a:t>waar</a:t>
            </a:r>
            <a:r>
              <a:rPr lang="en-GB" sz="2800" dirty="0"/>
              <a:t> auditors </a:t>
            </a:r>
            <a:r>
              <a:rPr lang="en-GB" sz="2800" dirty="0" err="1"/>
              <a:t>uiteindelijk</a:t>
            </a:r>
            <a:r>
              <a:rPr lang="en-GB" sz="2800" dirty="0"/>
              <a:t> </a:t>
            </a:r>
            <a:r>
              <a:rPr lang="en-GB" sz="2800" dirty="0" err="1"/>
              <a:t>geïnteresseerd</a:t>
            </a:r>
            <a:r>
              <a:rPr lang="en-GB" sz="2800" dirty="0"/>
              <a:t> in </a:t>
            </a:r>
            <a:r>
              <a:rPr lang="en-GB" sz="2800" dirty="0" err="1"/>
              <a:t>zijn</a:t>
            </a:r>
            <a:r>
              <a:rPr lang="en-GB" sz="2800" dirty="0"/>
              <a:t>: </a:t>
            </a:r>
          </a:p>
          <a:p>
            <a:pPr marL="0" indent="0">
              <a:buNone/>
            </a:pPr>
            <a:r>
              <a:rPr lang="en-GB" sz="2800" dirty="0"/>
              <a:t>Is er </a:t>
            </a:r>
            <a:r>
              <a:rPr lang="en-GB" sz="2800" dirty="0" err="1"/>
              <a:t>sprake</a:t>
            </a:r>
            <a:r>
              <a:rPr lang="en-GB" sz="2800" dirty="0"/>
              <a:t> van </a:t>
            </a:r>
            <a:r>
              <a:rPr lang="en-GB" sz="2800" dirty="0" err="1"/>
              <a:t>een</a:t>
            </a:r>
            <a:r>
              <a:rPr lang="en-GB" sz="2800" dirty="0"/>
              <a:t> </a:t>
            </a:r>
            <a:r>
              <a:rPr lang="en-GB" sz="2800" dirty="0" err="1"/>
              <a:t>materiële</a:t>
            </a:r>
            <a:r>
              <a:rPr lang="en-GB" sz="2800" dirty="0"/>
              <a:t> </a:t>
            </a:r>
            <a:r>
              <a:rPr lang="en-GB" sz="2800" dirty="0" err="1"/>
              <a:t>afwijking</a:t>
            </a:r>
            <a:r>
              <a:rPr lang="en-GB" sz="2800" dirty="0"/>
              <a:t>?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De </a:t>
            </a:r>
            <a:r>
              <a:rPr lang="en-GB" sz="2800" dirty="0" err="1"/>
              <a:t>afwijking</a:t>
            </a:r>
            <a:r>
              <a:rPr lang="en-GB" sz="2800" dirty="0"/>
              <a:t> </a:t>
            </a:r>
            <a:r>
              <a:rPr lang="en-GB" sz="2800" dirty="0" err="1"/>
              <a:t>kunnen</a:t>
            </a:r>
            <a:r>
              <a:rPr lang="en-GB" sz="2800" dirty="0"/>
              <a:t> we </a:t>
            </a:r>
            <a:r>
              <a:rPr lang="en-GB" sz="2800" dirty="0" err="1"/>
              <a:t>modelleren</a:t>
            </a:r>
            <a:r>
              <a:rPr lang="en-GB" sz="2800" dirty="0"/>
              <a:t> </a:t>
            </a:r>
            <a:r>
              <a:rPr lang="en-GB" sz="2800" dirty="0" err="1"/>
              <a:t>als</a:t>
            </a:r>
            <a:r>
              <a:rPr lang="en-GB" sz="2800" dirty="0"/>
              <a:t> </a:t>
            </a:r>
            <a:r>
              <a:rPr lang="en-GB" sz="2800" dirty="0" err="1"/>
              <a:t>afhankelijke</a:t>
            </a:r>
            <a:r>
              <a:rPr lang="en-GB" sz="2800" dirty="0"/>
              <a:t> </a:t>
            </a:r>
            <a:r>
              <a:rPr lang="en-GB" sz="2800" dirty="0" err="1"/>
              <a:t>variabele</a:t>
            </a:r>
            <a:r>
              <a:rPr lang="en-GB" sz="2800" dirty="0"/>
              <a:t>: </a:t>
            </a:r>
          </a:p>
          <a:p>
            <a:r>
              <a:rPr lang="en-GB" sz="2800" dirty="0" err="1"/>
              <a:t>Modelstructuur</a:t>
            </a:r>
            <a:endParaRPr lang="en-GB" sz="2800" dirty="0"/>
          </a:p>
          <a:p>
            <a:r>
              <a:rPr lang="en-GB" sz="2800" dirty="0" err="1"/>
              <a:t>Voorkennis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715CBC8-A60B-68F3-E464-CF817A593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dirty="0"/>
              <a:t>20 mei 2026 - Symposium Statistical Auditing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C3715D-82B6-CDF0-98CA-65ED316AD7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/>
              <a:t>Slide </a:t>
            </a:r>
            <a:fld id="{42BC1F3C-3BE1-4224-95DD-86E14650B8CA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494992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3880d4a1-54a2-473e-ac6b-2e6b65f680a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jabloon symposium statistical auditing 2018" id="{83B7E66E-25F4-BC46-9598-A7F696EBB71A}" vid="{4BF8FC17-5B94-DE45-AE2B-21743F79173E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16828</TotalTime>
  <Words>1050</Words>
  <Application>Microsoft Macintosh PowerPoint</Application>
  <PresentationFormat>Widescreen</PresentationFormat>
  <Paragraphs>256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Arial</vt:lpstr>
      <vt:lpstr>Default Design</vt:lpstr>
      <vt:lpstr>Hoe data-analyse en steekproeven elkaar versterken</vt:lpstr>
      <vt:lpstr>Data-analyse &amp; steekproeven:  het beste van twee werelden</vt:lpstr>
      <vt:lpstr>Data-analyse verandert wat mogelijk is binnen de audit</vt:lpstr>
      <vt:lpstr>Is de steekproef ten dode opgeschreven? </vt:lpstr>
      <vt:lpstr>Is de steekproef ten dode opgeschreven? </vt:lpstr>
      <vt:lpstr>Is de steekproef ten dode opgeschreven? </vt:lpstr>
      <vt:lpstr>Steekproeven en data-analyse bestaan in de praktijk vaak los van elkaar</vt:lpstr>
      <vt:lpstr>De geïsoleerde steekproef reduceert informatie tot twee getallen</vt:lpstr>
      <vt:lpstr>Van geïsoleerd naar gecombineerd door Bayesiaans modelleren</vt:lpstr>
      <vt:lpstr>Een goed model probeert de complexiteit van de werkelijkheid zo goed mogelijk te benaderen</vt:lpstr>
      <vt:lpstr>Een goed model combineert observaties met alle beschikbare voorkennis</vt:lpstr>
      <vt:lpstr>Hoe bouwen we zo’n model?  Bayesiaans modelleren</vt:lpstr>
      <vt:lpstr>Bayesiaans modelleren faciliteert combinatie van data-analyse en steekproeven</vt:lpstr>
      <vt:lpstr>Voorbeeld 1: model met voorkennis uit machine learning</vt:lpstr>
      <vt:lpstr>Voorbeeld 1: Een kleinere steekproef volstaat om voldoende zekerheid te bieden</vt:lpstr>
      <vt:lpstr>Voorbeeld 2: model met gedeelde informatie tussen bedrijfslocaties</vt:lpstr>
      <vt:lpstr>Voorbeeld 2: Minder onzekerheid met dezelfde steekproefgrootte</vt:lpstr>
      <vt:lpstr>Voorbeeld 3: model met voorspellers en voorkennis uit benchmarkanalyse</vt:lpstr>
      <vt:lpstr>Voorbeeld 3: Minder onzekerheid met dezelfde steekproefgrootte</vt:lpstr>
      <vt:lpstr>De combinatie van data-analyse en steekproeven heeft voordelen voor de auditor…</vt:lpstr>
      <vt:lpstr>… en sluit aan bij de beweging naar continuous auditing</vt:lpstr>
      <vt:lpstr>Steekproeven en data-analyse versterken elkaar wanneer ze samenkomen in één gecombineerd model.</vt:lpstr>
      <vt:lpstr>Referenties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relatie tussen  Computer Assisted Auditing Techniques  en Sampling</dc:title>
  <dc:creator>Jacques de Swart</dc:creator>
  <cp:lastModifiedBy>Mensink, Lotte</cp:lastModifiedBy>
  <cp:revision>142</cp:revision>
  <cp:lastPrinted>2017-03-16T11:17:01Z</cp:lastPrinted>
  <dcterms:created xsi:type="dcterms:W3CDTF">2008-04-23T19:45:34Z</dcterms:created>
  <dcterms:modified xsi:type="dcterms:W3CDTF">2026-05-19T15:21:22Z</dcterms:modified>
</cp:coreProperties>
</file>